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2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EC519-44D2-46FC-BED0-4AEBB14AA0BA}" type="datetimeFigureOut">
              <a:rPr lang="es-ES" smtClean="0"/>
              <a:pPr/>
              <a:t>11/05/2014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ACABF-F61D-484B-AA84-77B8BE7B37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EC519-44D2-46FC-BED0-4AEBB14AA0BA}" type="datetimeFigureOut">
              <a:rPr lang="es-ES" smtClean="0"/>
              <a:pPr/>
              <a:t>11/05/2014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ACABF-F61D-484B-AA84-77B8BE7B37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EC519-44D2-46FC-BED0-4AEBB14AA0BA}" type="datetimeFigureOut">
              <a:rPr lang="es-ES" smtClean="0"/>
              <a:pPr/>
              <a:t>11/05/2014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ACABF-F61D-484B-AA84-77B8BE7B37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EC519-44D2-46FC-BED0-4AEBB14AA0BA}" type="datetimeFigureOut">
              <a:rPr lang="es-ES" smtClean="0"/>
              <a:pPr/>
              <a:t>11/05/2014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ACABF-F61D-484B-AA84-77B8BE7B37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EC519-44D2-46FC-BED0-4AEBB14AA0BA}" type="datetimeFigureOut">
              <a:rPr lang="es-ES" smtClean="0"/>
              <a:pPr/>
              <a:t>11/05/2014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ACABF-F61D-484B-AA84-77B8BE7B37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EC519-44D2-46FC-BED0-4AEBB14AA0BA}" type="datetimeFigureOut">
              <a:rPr lang="es-ES" smtClean="0"/>
              <a:pPr/>
              <a:t>11/05/2014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ACABF-F61D-484B-AA84-77B8BE7B37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EC519-44D2-46FC-BED0-4AEBB14AA0BA}" type="datetimeFigureOut">
              <a:rPr lang="es-ES" smtClean="0"/>
              <a:pPr/>
              <a:t>11/05/2014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ACABF-F61D-484B-AA84-77B8BE7B37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EC519-44D2-46FC-BED0-4AEBB14AA0BA}" type="datetimeFigureOut">
              <a:rPr lang="es-ES" smtClean="0"/>
              <a:pPr/>
              <a:t>11/05/2014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ACABF-F61D-484B-AA84-77B8BE7B37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EC519-44D2-46FC-BED0-4AEBB14AA0BA}" type="datetimeFigureOut">
              <a:rPr lang="es-ES" smtClean="0"/>
              <a:pPr/>
              <a:t>11/05/2014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ACABF-F61D-484B-AA84-77B8BE7B37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EC519-44D2-46FC-BED0-4AEBB14AA0BA}" type="datetimeFigureOut">
              <a:rPr lang="es-ES" smtClean="0"/>
              <a:pPr/>
              <a:t>11/05/2014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ACABF-F61D-484B-AA84-77B8BE7B37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EC519-44D2-46FC-BED0-4AEBB14AA0BA}" type="datetimeFigureOut">
              <a:rPr lang="es-ES" smtClean="0"/>
              <a:pPr/>
              <a:t>11/05/2014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ACABF-F61D-484B-AA84-77B8BE7B37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EC519-44D2-46FC-BED0-4AEBB14AA0BA}" type="datetimeFigureOut">
              <a:rPr lang="es-ES" smtClean="0"/>
              <a:pPr/>
              <a:t>11/05/2014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ACABF-F61D-484B-AA84-77B8BE7B37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_tradnl" sz="5400" b="1" i="1" dirty="0" smtClean="0">
                <a:solidFill>
                  <a:schemeClr val="accent3">
                    <a:lumMod val="75000"/>
                  </a:schemeClr>
                </a:solidFill>
              </a:rPr>
              <a:t>Producción y costes</a:t>
            </a:r>
            <a:endParaRPr lang="es-ES" sz="54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-675456"/>
            <a:ext cx="8686800" cy="9001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8604448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err="1" smtClean="0"/>
              <a:t>Aactividad</a:t>
            </a:r>
            <a:r>
              <a:rPr lang="es-ES" b="1" dirty="0" smtClean="0"/>
              <a:t> 1</a:t>
            </a:r>
            <a:endParaRPr lang="es-ES" dirty="0" smtClean="0"/>
          </a:p>
          <a:p>
            <a:r>
              <a:rPr lang="es-ES" dirty="0" smtClean="0"/>
              <a:t>Una empresa produce camisas con las siguientes </a:t>
            </a:r>
            <a:r>
              <a:rPr lang="es-ES" dirty="0" err="1" smtClean="0"/>
              <a:t>tecnologias</a:t>
            </a:r>
            <a:r>
              <a:rPr lang="es-ES" dirty="0" smtClean="0"/>
              <a:t>:</a:t>
            </a:r>
          </a:p>
          <a:p>
            <a:r>
              <a:rPr lang="es-ES" dirty="0" err="1" smtClean="0"/>
              <a:t>Tecnologia</a:t>
            </a:r>
            <a:r>
              <a:rPr lang="es-ES" dirty="0" smtClean="0"/>
              <a:t> Trabajo (horas) Capital (máquinas) Camisas</a:t>
            </a:r>
          </a:p>
          <a:p>
            <a:r>
              <a:rPr lang="es-ES" dirty="0" smtClean="0"/>
              <a:t>A                    4                          6                               8.000</a:t>
            </a:r>
          </a:p>
          <a:p>
            <a:r>
              <a:rPr lang="es-ES" dirty="0" smtClean="0"/>
              <a:t>B                    6                          4                               8.000</a:t>
            </a:r>
          </a:p>
          <a:p>
            <a:r>
              <a:rPr lang="es-ES" dirty="0" smtClean="0"/>
              <a:t>C                    5                          6                              7.500</a:t>
            </a:r>
          </a:p>
          <a:p>
            <a:r>
              <a:rPr lang="es-ES" dirty="0" smtClean="0"/>
              <a:t> a) Calcula la productividad del factor trabajo y del capital de la </a:t>
            </a:r>
            <a:r>
              <a:rPr lang="es-ES" dirty="0" err="1" smtClean="0"/>
              <a:t>tecnologia</a:t>
            </a:r>
            <a:r>
              <a:rPr lang="es-ES" dirty="0" smtClean="0"/>
              <a:t> A.</a:t>
            </a:r>
          </a:p>
          <a:p>
            <a:r>
              <a:rPr lang="es-ES" dirty="0" smtClean="0"/>
              <a:t>b) Calcula el coste total de cada </a:t>
            </a:r>
            <a:r>
              <a:rPr lang="es-ES" dirty="0" err="1" smtClean="0"/>
              <a:t>tecnologia</a:t>
            </a:r>
            <a:r>
              <a:rPr lang="es-ES" dirty="0" smtClean="0"/>
              <a:t>,  si el coste del trabajo es de 200 €/hora</a:t>
            </a:r>
          </a:p>
          <a:p>
            <a:r>
              <a:rPr lang="es-ES" dirty="0" smtClean="0"/>
              <a:t>y el coste del capital 400 €/</a:t>
            </a:r>
            <a:r>
              <a:rPr lang="es-ES" dirty="0" err="1" smtClean="0"/>
              <a:t>màquina</a:t>
            </a:r>
            <a:r>
              <a:rPr lang="es-ES" dirty="0" smtClean="0"/>
              <a:t>.</a:t>
            </a:r>
          </a:p>
          <a:p>
            <a:r>
              <a:rPr lang="es-ES" dirty="0" smtClean="0"/>
              <a:t>c) Indica que </a:t>
            </a:r>
            <a:r>
              <a:rPr lang="es-ES" dirty="0" err="1" smtClean="0"/>
              <a:t>tecnologia</a:t>
            </a:r>
            <a:r>
              <a:rPr lang="es-ES" dirty="0" smtClean="0"/>
              <a:t> es la técnicamente y económicamente más eficiente.</a:t>
            </a:r>
          </a:p>
          <a:p>
            <a:r>
              <a:rPr lang="es-ES" b="1" dirty="0" smtClean="0"/>
              <a:t>Actividad 2</a:t>
            </a:r>
            <a:endParaRPr lang="es-ES" dirty="0" smtClean="0"/>
          </a:p>
          <a:p>
            <a:r>
              <a:rPr lang="es-ES" dirty="0" smtClean="0"/>
              <a:t>Decides vender figuras de cerámica en una feria ambulante. Pagas 200€ por ocupación</a:t>
            </a:r>
          </a:p>
          <a:p>
            <a:r>
              <a:rPr lang="es-ES" dirty="0" smtClean="0"/>
              <a:t>de </a:t>
            </a:r>
            <a:r>
              <a:rPr lang="es-ES" dirty="0" err="1" smtClean="0"/>
              <a:t>via</a:t>
            </a:r>
            <a:r>
              <a:rPr lang="es-ES" dirty="0" smtClean="0"/>
              <a:t> pública y los costes variables (mano de obra y argila) son los siguientes:</a:t>
            </a:r>
          </a:p>
          <a:p>
            <a:r>
              <a:rPr lang="es-ES" dirty="0" smtClean="0"/>
              <a:t>C C.V (€)</a:t>
            </a:r>
          </a:p>
          <a:p>
            <a:r>
              <a:rPr lang="es-ES" dirty="0" smtClean="0"/>
              <a:t>1 10</a:t>
            </a:r>
          </a:p>
          <a:p>
            <a:r>
              <a:rPr lang="es-ES" dirty="0" smtClean="0"/>
              <a:t>2 18</a:t>
            </a:r>
          </a:p>
          <a:p>
            <a:r>
              <a:rPr lang="es-ES" dirty="0" smtClean="0"/>
              <a:t>3 24</a:t>
            </a:r>
          </a:p>
          <a:p>
            <a:r>
              <a:rPr lang="es-ES" dirty="0" smtClean="0"/>
              <a:t>4 30</a:t>
            </a:r>
          </a:p>
          <a:p>
            <a:r>
              <a:rPr lang="es-ES" dirty="0" smtClean="0"/>
              <a:t>5 35</a:t>
            </a:r>
          </a:p>
          <a:p>
            <a:r>
              <a:rPr lang="es-ES" dirty="0" smtClean="0"/>
              <a:t>6 41</a:t>
            </a:r>
          </a:p>
          <a:p>
            <a:r>
              <a:rPr lang="es-ES" dirty="0" smtClean="0"/>
              <a:t>7 50</a:t>
            </a:r>
          </a:p>
          <a:p>
            <a:r>
              <a:rPr lang="es-ES" dirty="0" smtClean="0"/>
              <a:t>8 60        El precio de venta de la figura de cerámica es de 80 €.  a) Calcula numéricamente en una tabla los costos totales, los costes totales medios, los costes variables medios, el coste marginal, los ingresos totales, el ingreso marginal, los beneficios totales  y el </a:t>
            </a:r>
            <a:r>
              <a:rPr lang="es-ES" smtClean="0"/>
              <a:t>beneficio marginal.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0" y="197346"/>
            <a:ext cx="914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Actividad  3</a:t>
            </a:r>
            <a:endParaRPr lang="es-ES" dirty="0" smtClean="0"/>
          </a:p>
          <a:p>
            <a:r>
              <a:rPr lang="es-ES" dirty="0" smtClean="0"/>
              <a:t>Una empresa produce 50 bolígrafos con un coste de 25 €. Si se aumenta la producción a</a:t>
            </a:r>
          </a:p>
          <a:p>
            <a:r>
              <a:rPr lang="es-ES" dirty="0" smtClean="0"/>
              <a:t>51 bolígrafos, el coste asciende a 25,40 €.</a:t>
            </a:r>
          </a:p>
          <a:p>
            <a:r>
              <a:rPr lang="es-ES" dirty="0" smtClean="0"/>
              <a:t>¿</a:t>
            </a:r>
            <a:r>
              <a:rPr lang="es-ES" dirty="0" err="1" smtClean="0"/>
              <a:t>Cúal</a:t>
            </a:r>
            <a:r>
              <a:rPr lang="es-ES" dirty="0" smtClean="0"/>
              <a:t> es el coste marginal de la unidad 51?</a:t>
            </a:r>
          </a:p>
          <a:p>
            <a:r>
              <a:rPr lang="es-ES" dirty="0" smtClean="0"/>
              <a:t/>
            </a:r>
            <a:br>
              <a:rPr lang="es-ES" dirty="0" smtClean="0"/>
            </a:br>
            <a:endParaRPr lang="es-ES" dirty="0" smtClean="0"/>
          </a:p>
          <a:p>
            <a:r>
              <a:rPr lang="es-ES" b="1" dirty="0" smtClean="0"/>
              <a:t>Actividad  4.</a:t>
            </a:r>
            <a:endParaRPr lang="es-ES" dirty="0" smtClean="0"/>
          </a:p>
          <a:p>
            <a:r>
              <a:rPr lang="es-ES" dirty="0" smtClean="0"/>
              <a:t>Se conocen los siguientes datos de una empresa:</a:t>
            </a:r>
          </a:p>
          <a:p>
            <a:r>
              <a:rPr lang="es-ES" dirty="0" smtClean="0"/>
              <a:t>Número de trabajadores Producción total</a:t>
            </a:r>
          </a:p>
          <a:p>
            <a:r>
              <a:rPr lang="es-ES" dirty="0" smtClean="0"/>
              <a:t>0                                                     0</a:t>
            </a:r>
          </a:p>
          <a:p>
            <a:r>
              <a:rPr lang="es-ES" dirty="0" smtClean="0"/>
              <a:t>1                                                     4</a:t>
            </a:r>
          </a:p>
          <a:p>
            <a:r>
              <a:rPr lang="es-ES" dirty="0" smtClean="0"/>
              <a:t>2                                                    10</a:t>
            </a:r>
          </a:p>
          <a:p>
            <a:r>
              <a:rPr lang="es-ES" dirty="0" smtClean="0"/>
              <a:t>3                                                    25</a:t>
            </a:r>
          </a:p>
          <a:p>
            <a:r>
              <a:rPr lang="es-ES" dirty="0" smtClean="0"/>
              <a:t>4                                                    38</a:t>
            </a:r>
          </a:p>
          <a:p>
            <a:r>
              <a:rPr lang="es-ES" dirty="0" smtClean="0"/>
              <a:t>5                                                     43</a:t>
            </a:r>
          </a:p>
          <a:p>
            <a:r>
              <a:rPr lang="es-ES" dirty="0" smtClean="0"/>
              <a:t>6                                                     43</a:t>
            </a:r>
          </a:p>
          <a:p>
            <a:r>
              <a:rPr lang="es-ES" dirty="0" smtClean="0"/>
              <a:t>7                                                     39</a:t>
            </a:r>
          </a:p>
          <a:p>
            <a:r>
              <a:rPr lang="es-ES" dirty="0" smtClean="0"/>
              <a:t>Calcula la productividad media y la productividad marginal de la empresa y represéntalas </a:t>
            </a:r>
          </a:p>
          <a:p>
            <a:r>
              <a:rPr lang="es-ES" dirty="0" smtClean="0"/>
              <a:t>gráficamente.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9144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Actividad 5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Completa la siguiente tabla.:</a:t>
            </a:r>
          </a:p>
          <a:p>
            <a:r>
              <a:rPr lang="es-ES" dirty="0" smtClean="0"/>
              <a:t>Trabajo (horas) 0 1 2 3 4 5 6</a:t>
            </a:r>
          </a:p>
          <a:p>
            <a:r>
              <a:rPr lang="es-ES" dirty="0" smtClean="0"/>
              <a:t>Producción Total 0 150 760</a:t>
            </a:r>
          </a:p>
          <a:p>
            <a:r>
              <a:rPr lang="es-ES" dirty="0" smtClean="0"/>
              <a:t>Productividad media 200 150</a:t>
            </a:r>
          </a:p>
          <a:p>
            <a:r>
              <a:rPr lang="es-ES" dirty="0" smtClean="0"/>
              <a:t>Productividad marginal 200 150</a:t>
            </a:r>
          </a:p>
          <a:p>
            <a:r>
              <a:rPr lang="es-ES_tradnl" dirty="0" smtClean="0"/>
              <a:t> </a:t>
            </a:r>
            <a:r>
              <a:rPr lang="es-ES_tradnl" sz="2000" b="1" dirty="0" smtClean="0"/>
              <a:t>Actividad 6</a:t>
            </a:r>
            <a:endParaRPr lang="es-ES" sz="2000" b="1" dirty="0" smtClean="0"/>
          </a:p>
          <a:p>
            <a:r>
              <a:rPr lang="es-ES" dirty="0" smtClean="0"/>
              <a:t>Un fabricante de </a:t>
            </a:r>
            <a:r>
              <a:rPr lang="es-ES" dirty="0" err="1" smtClean="0"/>
              <a:t>bicicletes</a:t>
            </a:r>
            <a:r>
              <a:rPr lang="es-ES" dirty="0" smtClean="0"/>
              <a:t> dispone de los siguientes datos:</a:t>
            </a:r>
          </a:p>
          <a:p>
            <a:r>
              <a:rPr lang="es-ES" dirty="0" smtClean="0"/>
              <a:t>Número de operarios Producción de bicicletas</a:t>
            </a:r>
          </a:p>
          <a:p>
            <a:r>
              <a:rPr lang="es-ES" dirty="0" smtClean="0"/>
              <a:t>1                                               10</a:t>
            </a:r>
          </a:p>
          <a:p>
            <a:r>
              <a:rPr lang="es-ES" dirty="0" smtClean="0"/>
              <a:t>2                                               22</a:t>
            </a:r>
          </a:p>
          <a:p>
            <a:r>
              <a:rPr lang="es-ES" dirty="0" smtClean="0"/>
              <a:t>3                                               32</a:t>
            </a:r>
          </a:p>
          <a:p>
            <a:r>
              <a:rPr lang="es-ES" dirty="0" smtClean="0"/>
              <a:t>4                                               40</a:t>
            </a:r>
          </a:p>
          <a:p>
            <a:r>
              <a:rPr lang="es-ES" dirty="0" smtClean="0"/>
              <a:t>5                                               45</a:t>
            </a:r>
          </a:p>
          <a:p>
            <a:pPr>
              <a:buNone/>
            </a:pPr>
            <a:r>
              <a:rPr lang="es-ES" dirty="0" smtClean="0"/>
              <a:t>6                                               45</a:t>
            </a:r>
          </a:p>
          <a:p>
            <a:r>
              <a:rPr lang="es-ES" dirty="0" smtClean="0"/>
              <a:t>7                                               41</a:t>
            </a:r>
          </a:p>
          <a:p>
            <a:r>
              <a:rPr lang="es-ES" dirty="0" smtClean="0"/>
              <a:t>a) Calcula la productividad media y la productividad marginal.</a:t>
            </a:r>
          </a:p>
          <a:p>
            <a:r>
              <a:rPr lang="es-ES" dirty="0" smtClean="0"/>
              <a:t>b) ¿Aparecen rendimientos decrecientes? ¿En qué momento?</a:t>
            </a:r>
          </a:p>
          <a:p>
            <a:r>
              <a:rPr lang="es-ES" dirty="0" smtClean="0"/>
              <a:t>c) ¿Cuáles son las causas de una productividad marginal negativa?</a:t>
            </a:r>
          </a:p>
          <a:p>
            <a:r>
              <a:rPr lang="es-ES" b="1" dirty="0" err="1" smtClean="0"/>
              <a:t>Activididad</a:t>
            </a:r>
            <a:r>
              <a:rPr lang="es-ES" b="1" dirty="0" smtClean="0"/>
              <a:t> 7.</a:t>
            </a:r>
            <a:endParaRPr lang="es-ES" dirty="0" smtClean="0"/>
          </a:p>
          <a:p>
            <a:r>
              <a:rPr lang="es-ES" dirty="0" smtClean="0"/>
              <a:t>Para producir 600 calcetines se disponen de dos alternativas:</a:t>
            </a:r>
          </a:p>
          <a:p>
            <a:r>
              <a:rPr lang="es-ES" dirty="0" smtClean="0"/>
              <a:t>La </a:t>
            </a:r>
            <a:r>
              <a:rPr lang="es-ES" dirty="0" err="1" smtClean="0"/>
              <a:t>tecnologia</a:t>
            </a:r>
            <a:r>
              <a:rPr lang="es-ES" dirty="0" smtClean="0"/>
              <a:t> A utiliza 3 unidades de trabajo y 4 de capital; el método B utiliza 5 unidades</a:t>
            </a:r>
          </a:p>
          <a:p>
            <a:r>
              <a:rPr lang="es-ES" dirty="0" smtClean="0"/>
              <a:t>de trabajo y 2 de capital.</a:t>
            </a:r>
          </a:p>
          <a:p>
            <a:r>
              <a:rPr lang="es-ES" dirty="0" smtClean="0"/>
              <a:t>Si el precio del trabajo es de 12 euros por unidad y el precio del capital de 18 euros, ¿qué</a:t>
            </a:r>
          </a:p>
          <a:p>
            <a:r>
              <a:rPr lang="es-ES" dirty="0" smtClean="0"/>
              <a:t>método utilizará el productor?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Actividad </a:t>
            </a:r>
            <a:r>
              <a:rPr lang="es-ES" b="1" dirty="0" smtClean="0"/>
              <a:t>  </a:t>
            </a:r>
            <a:r>
              <a:rPr lang="es-ES" b="1" dirty="0" smtClean="0"/>
              <a:t>9</a:t>
            </a:r>
            <a:endParaRPr lang="es-ES" dirty="0" smtClean="0"/>
          </a:p>
          <a:p>
            <a:r>
              <a:rPr lang="es-ES" dirty="0" smtClean="0"/>
              <a:t>Para obtener 10 unidades de un producto, una empresa dispone de los siguientes procesos de</a:t>
            </a:r>
          </a:p>
          <a:p>
            <a:r>
              <a:rPr lang="es-ES" dirty="0" smtClean="0"/>
              <a:t>producción:</a:t>
            </a:r>
          </a:p>
          <a:p>
            <a:r>
              <a:rPr lang="es-ES" dirty="0" err="1" smtClean="0"/>
              <a:t>Tecnologia</a:t>
            </a:r>
            <a:r>
              <a:rPr lang="es-ES" dirty="0" smtClean="0"/>
              <a:t> Trabajo Capital</a:t>
            </a:r>
          </a:p>
          <a:p>
            <a:r>
              <a:rPr lang="es-ES" dirty="0" smtClean="0"/>
              <a:t>A 1 3</a:t>
            </a:r>
          </a:p>
          <a:p>
            <a:r>
              <a:rPr lang="es-ES" dirty="0" smtClean="0"/>
              <a:t>B 1,5 1,5</a:t>
            </a:r>
          </a:p>
          <a:p>
            <a:r>
              <a:rPr lang="es-ES" dirty="0" smtClean="0"/>
              <a:t>C 1 2</a:t>
            </a:r>
          </a:p>
          <a:p>
            <a:r>
              <a:rPr lang="es-ES" dirty="0" smtClean="0"/>
              <a:t>D 2 1,5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 smtClean="0"/>
              <a:t>E 2 1 </a:t>
            </a:r>
            <a:endParaRPr lang="es-ES" dirty="0" smtClean="0"/>
          </a:p>
          <a:p>
            <a:r>
              <a:rPr lang="es-ES" dirty="0" smtClean="0"/>
              <a:t>  </a:t>
            </a:r>
            <a:r>
              <a:rPr lang="es-ES" dirty="0" smtClean="0"/>
              <a:t>¿Qué procesos son eficientes técnicamente y cuáles no?</a:t>
            </a:r>
          </a:p>
          <a:p>
            <a:r>
              <a:rPr lang="es-ES" dirty="0" smtClean="0"/>
              <a:t>¿Puedes </a:t>
            </a:r>
            <a:r>
              <a:rPr lang="es-ES" dirty="0" smtClean="0"/>
              <a:t>decir la </a:t>
            </a:r>
            <a:r>
              <a:rPr lang="es-ES" dirty="0" err="1" smtClean="0"/>
              <a:t>tecnologia</a:t>
            </a:r>
            <a:r>
              <a:rPr lang="es-ES" dirty="0" smtClean="0"/>
              <a:t> económicamente más eficiente?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 flipH="1">
            <a:off x="8686800" y="2060848"/>
            <a:ext cx="8414592" cy="4065315"/>
          </a:xfrm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9144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Actividad 10</a:t>
            </a:r>
          </a:p>
          <a:p>
            <a:r>
              <a:rPr lang="es-ES" dirty="0" smtClean="0"/>
              <a:t>Los datos de una empresa son :</a:t>
            </a:r>
          </a:p>
          <a:p>
            <a:r>
              <a:rPr lang="es-ES" dirty="0" smtClean="0"/>
              <a:t>Producción Costos Fijos Costos Variables</a:t>
            </a:r>
          </a:p>
          <a:p>
            <a:r>
              <a:rPr lang="es-ES" dirty="0" smtClean="0"/>
              <a:t>0 10 0</a:t>
            </a:r>
          </a:p>
          <a:p>
            <a:r>
              <a:rPr lang="es-ES" dirty="0" smtClean="0"/>
              <a:t>1 10 20</a:t>
            </a:r>
          </a:p>
          <a:p>
            <a:r>
              <a:rPr lang="es-ES" dirty="0" smtClean="0"/>
              <a:t>2 10 38</a:t>
            </a:r>
          </a:p>
          <a:p>
            <a:r>
              <a:rPr lang="es-ES" dirty="0" smtClean="0"/>
              <a:t>3 10 54</a:t>
            </a:r>
          </a:p>
          <a:p>
            <a:r>
              <a:rPr lang="es-ES" dirty="0" smtClean="0"/>
              <a:t>4 10 68</a:t>
            </a:r>
          </a:p>
          <a:p>
            <a:r>
              <a:rPr lang="es-ES" dirty="0" smtClean="0"/>
              <a:t>5 10 80</a:t>
            </a:r>
          </a:p>
          <a:p>
            <a:r>
              <a:rPr lang="es-ES" dirty="0" smtClean="0"/>
              <a:t>6 10 90</a:t>
            </a:r>
          </a:p>
          <a:p>
            <a:r>
              <a:rPr lang="es-ES" dirty="0" smtClean="0"/>
              <a:t>7 10 95</a:t>
            </a:r>
          </a:p>
          <a:p>
            <a:r>
              <a:rPr lang="es-ES" dirty="0" smtClean="0"/>
              <a:t>Calcula el coste total, el coste total medio, el coste variable medio, el coste fijo medio y el coste</a:t>
            </a:r>
          </a:p>
          <a:p>
            <a:r>
              <a:rPr lang="es-ES" dirty="0" smtClean="0"/>
              <a:t>marginal.</a:t>
            </a:r>
          </a:p>
          <a:p>
            <a:r>
              <a:rPr lang="es-ES" dirty="0" smtClean="0"/>
              <a:t>Represéntalos gráficamente.</a:t>
            </a:r>
          </a:p>
          <a:p>
            <a:r>
              <a:rPr lang="es-ES" dirty="0" smtClean="0"/>
              <a:t>Describe lo que observes. ¿Qué tipo de empresas presenta esta evolución en sus costes totales medios</a:t>
            </a:r>
          </a:p>
          <a:p>
            <a:r>
              <a:rPr lang="es-ES" dirty="0" smtClean="0"/>
              <a:t>¿Qué efectos tendrá sobre la competencia?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0" y="0"/>
            <a:ext cx="9144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b="1" u="sng" dirty="0" smtClean="0"/>
          </a:p>
          <a:p>
            <a:endParaRPr lang="es-ES" b="1" u="sng" dirty="0" smtClean="0"/>
          </a:p>
          <a:p>
            <a:r>
              <a:rPr lang="es-ES" b="1" u="sng" dirty="0" smtClean="0"/>
              <a:t>Actividad 11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 smtClean="0"/>
          </a:p>
          <a:p>
            <a:r>
              <a:rPr lang="es-ES" dirty="0" smtClean="0"/>
              <a:t>Una empresa que produce material de </a:t>
            </a:r>
            <a:r>
              <a:rPr lang="es-ES" dirty="0" err="1" smtClean="0"/>
              <a:t>ferreteria</a:t>
            </a:r>
            <a:r>
              <a:rPr lang="es-ES" dirty="0" smtClean="0"/>
              <a:t> dispone de las siguientes </a:t>
            </a:r>
            <a:r>
              <a:rPr lang="es-ES" dirty="0" err="1" smtClean="0"/>
              <a:t>tecnologias</a:t>
            </a:r>
            <a:r>
              <a:rPr lang="es-ES" dirty="0" smtClean="0"/>
              <a:t>:</a:t>
            </a:r>
          </a:p>
          <a:p>
            <a:r>
              <a:rPr lang="es-ES" dirty="0" err="1" smtClean="0"/>
              <a:t>Tecnologia</a:t>
            </a:r>
            <a:r>
              <a:rPr lang="es-ES" dirty="0" smtClean="0"/>
              <a:t> Trabajo (horas) Capital (máquinas) Output</a:t>
            </a:r>
          </a:p>
          <a:p>
            <a:r>
              <a:rPr lang="es-ES" dirty="0" smtClean="0"/>
              <a:t>    A         6               2                10.000</a:t>
            </a:r>
          </a:p>
          <a:p>
            <a:r>
              <a:rPr lang="es-ES" dirty="0" smtClean="0"/>
              <a:t>    B         2               6                10.000</a:t>
            </a:r>
          </a:p>
          <a:p>
            <a:r>
              <a:rPr lang="es-ES" dirty="0" smtClean="0"/>
              <a:t>    C         4               4                 9.500</a:t>
            </a:r>
          </a:p>
          <a:p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Calcula:</a:t>
            </a:r>
          </a:p>
          <a:p>
            <a:r>
              <a:rPr lang="es-ES" dirty="0" smtClean="0"/>
              <a:t>. la productividad del trabajo y del capital de la </a:t>
            </a:r>
            <a:r>
              <a:rPr lang="es-ES" dirty="0" err="1" smtClean="0"/>
              <a:t>tecnologia</a:t>
            </a:r>
            <a:r>
              <a:rPr lang="es-ES" dirty="0" smtClean="0"/>
              <a:t> A.</a:t>
            </a:r>
          </a:p>
          <a:p>
            <a:r>
              <a:rPr lang="es-ES" dirty="0" smtClean="0"/>
              <a:t>. el coste total para cada </a:t>
            </a:r>
            <a:r>
              <a:rPr lang="es-ES" dirty="0" err="1" smtClean="0"/>
              <a:t>tecnologia</a:t>
            </a:r>
            <a:r>
              <a:rPr lang="es-ES" dirty="0" smtClean="0"/>
              <a:t>, sabiendo que el salario por hora es de 30 €  y el coste de la máquina de 40 €/</a:t>
            </a:r>
            <a:r>
              <a:rPr lang="es-ES" dirty="0" err="1" smtClean="0"/>
              <a:t>màquina</a:t>
            </a:r>
            <a:r>
              <a:rPr lang="es-ES" dirty="0" smtClean="0"/>
              <a:t>.</a:t>
            </a:r>
          </a:p>
          <a:p>
            <a:r>
              <a:rPr lang="es-ES" dirty="0" smtClean="0"/>
              <a:t>. Indica que </a:t>
            </a:r>
            <a:r>
              <a:rPr lang="es-ES" dirty="0" err="1" smtClean="0"/>
              <a:t>tecnologia</a:t>
            </a:r>
            <a:r>
              <a:rPr lang="es-ES" dirty="0" smtClean="0"/>
              <a:t> es más eficiente tecnológicamente y económicamente.</a:t>
            </a:r>
          </a:p>
          <a:p>
            <a:r>
              <a:rPr lang="es-ES" dirty="0" smtClean="0"/>
              <a:t> 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0" y="58847"/>
            <a:ext cx="968456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u="sng" dirty="0" smtClean="0"/>
              <a:t>Actividad 12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 smtClean="0"/>
          </a:p>
          <a:p>
            <a:r>
              <a:rPr lang="es-ES" dirty="0" smtClean="0"/>
              <a:t>Rosa vende flores en un mercado municipal. Las tasas municipales son 50 euros y los costos de compra de la </a:t>
            </a:r>
            <a:r>
              <a:rPr lang="es-ES" dirty="0" err="1" smtClean="0"/>
              <a:t>mercaderia</a:t>
            </a:r>
            <a:r>
              <a:rPr lang="es-ES" dirty="0" smtClean="0"/>
              <a:t> (CV) son: 1 ramo 40 €; 2 ramos, 70 €; 3 ramos  90 €; 4 ramos, 100 €; 5 ramos, 105 €; 6 ramos, 115 €; 7 ramos, 130 €; 8 ramos, 160 €; 9 ramos, 200 €.</a:t>
            </a:r>
          </a:p>
          <a:p>
            <a:r>
              <a:rPr lang="es-ES" dirty="0" smtClean="0"/>
              <a:t>Completa la siguiente tabla y representa gráficamente los  </a:t>
            </a:r>
            <a:r>
              <a:rPr lang="es-ES" dirty="0" err="1" smtClean="0"/>
              <a:t>CTMe</a:t>
            </a:r>
            <a:r>
              <a:rPr lang="es-ES" dirty="0" smtClean="0"/>
              <a:t>, </a:t>
            </a:r>
            <a:r>
              <a:rPr lang="es-ES" dirty="0" err="1" smtClean="0"/>
              <a:t>CVMe</a:t>
            </a:r>
            <a:r>
              <a:rPr lang="es-ES" dirty="0" smtClean="0"/>
              <a:t> y </a:t>
            </a:r>
            <a:r>
              <a:rPr lang="es-ES" dirty="0" err="1" smtClean="0"/>
              <a:t>CMg</a:t>
            </a:r>
            <a:r>
              <a:rPr lang="es-ES" dirty="0" smtClean="0"/>
              <a:t>:</a:t>
            </a:r>
          </a:p>
          <a:p>
            <a:r>
              <a:rPr lang="es-ES" dirty="0" smtClean="0"/>
              <a:t>Cantidad CF CV CT </a:t>
            </a:r>
            <a:r>
              <a:rPr lang="es-ES" dirty="0" err="1" smtClean="0"/>
              <a:t>CTMe</a:t>
            </a:r>
            <a:r>
              <a:rPr lang="es-ES" dirty="0" smtClean="0"/>
              <a:t> </a:t>
            </a:r>
            <a:r>
              <a:rPr lang="es-ES" dirty="0" err="1" smtClean="0"/>
              <a:t>CVMe</a:t>
            </a:r>
            <a:r>
              <a:rPr lang="es-ES" dirty="0" smtClean="0"/>
              <a:t> </a:t>
            </a:r>
            <a:r>
              <a:rPr lang="es-ES" dirty="0" err="1" smtClean="0"/>
              <a:t>CFMe</a:t>
            </a:r>
            <a:r>
              <a:rPr lang="es-ES" dirty="0" smtClean="0"/>
              <a:t> </a:t>
            </a:r>
            <a:r>
              <a:rPr lang="es-ES" dirty="0" err="1" smtClean="0"/>
              <a:t>CMg</a:t>
            </a:r>
            <a:endParaRPr lang="es-ES" dirty="0" smtClean="0"/>
          </a:p>
          <a:p>
            <a:r>
              <a:rPr lang="es-ES" dirty="0" smtClean="0"/>
              <a:t>0        50   0</a:t>
            </a:r>
          </a:p>
          <a:p>
            <a:r>
              <a:rPr lang="es-ES" dirty="0" smtClean="0"/>
              <a:t>1        50  40</a:t>
            </a:r>
          </a:p>
          <a:p>
            <a:r>
              <a:rPr lang="es-ES" dirty="0" smtClean="0"/>
              <a:t>2        50  70</a:t>
            </a:r>
          </a:p>
          <a:p>
            <a:r>
              <a:rPr lang="es-ES" dirty="0" smtClean="0"/>
              <a:t>3        50  90</a:t>
            </a:r>
          </a:p>
          <a:p>
            <a:r>
              <a:rPr lang="es-ES" dirty="0" smtClean="0"/>
              <a:t>4        50 100</a:t>
            </a:r>
          </a:p>
          <a:p>
            <a:r>
              <a:rPr lang="es-ES" dirty="0" smtClean="0"/>
              <a:t>5        50 105</a:t>
            </a:r>
          </a:p>
          <a:p>
            <a:r>
              <a:rPr lang="es-ES" dirty="0" smtClean="0"/>
              <a:t>6        50 115</a:t>
            </a:r>
          </a:p>
          <a:p>
            <a:r>
              <a:rPr lang="es-ES" dirty="0" smtClean="0"/>
              <a:t>7        50 130</a:t>
            </a:r>
          </a:p>
          <a:p>
            <a:r>
              <a:rPr lang="es-ES" dirty="0" smtClean="0"/>
              <a:t>8        50 160</a:t>
            </a:r>
          </a:p>
          <a:p>
            <a:r>
              <a:rPr lang="es-ES" dirty="0" smtClean="0"/>
              <a:t>9        50 200</a:t>
            </a:r>
          </a:p>
          <a:p>
            <a:r>
              <a:rPr lang="es-ES" dirty="0" smtClean="0"/>
              <a:t>Si el precio de venta es de 45 €, calcula los ingresos totales y los beneficios totales</a:t>
            </a:r>
          </a:p>
          <a:p>
            <a:r>
              <a:rPr lang="es-ES" dirty="0" smtClean="0"/>
              <a:t> 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569</Words>
  <Application>Microsoft Office PowerPoint</Application>
  <PresentationFormat>Presentación en pantalla (4:3)</PresentationFormat>
  <Paragraphs>124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Producción y costes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Producción y costes</dc:title>
  <dc:creator>MARIA ENMA</dc:creator>
  <cp:lastModifiedBy>MARIA ENMA</cp:lastModifiedBy>
  <cp:revision>5</cp:revision>
  <dcterms:created xsi:type="dcterms:W3CDTF">2014-05-04T21:54:55Z</dcterms:created>
  <dcterms:modified xsi:type="dcterms:W3CDTF">2014-05-10T15:57:34Z</dcterms:modified>
</cp:coreProperties>
</file>