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0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Feu clic per editar el format del text del títolHaga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27/06/14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519181-D131-4161-B131-E141519101E1}" type="slidenum">
              <a:rPr lang="ca-ES">
                <a:solidFill>
                  <a:srgbClr val="000000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s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Feu clic per editar el format del text del títolHaga clic para modificar el estilo de título del patrón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Sisè nivell d'esquema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Setè nivell d'esquemaHaga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s-ES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1">
              <a:buFont typeface="Arial"/>
              <a:buChar char="–"/>
            </a:pPr>
            <a:r>
              <a:rPr lang="es-ES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2">
              <a:buFont typeface="Arial"/>
              <a:buChar char="•"/>
            </a:pPr>
            <a:r>
              <a:rPr lang="es-ES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3">
              <a:buFont typeface="Arial"/>
              <a:buChar char="–"/>
            </a:pPr>
            <a:r>
              <a:rPr lang="es-ES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27/06/14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019101-1171-4101-8121-A171B1F191F1}" type="slidenum">
              <a:rPr lang="ca-ES">
                <a:solidFill>
                  <a:srgbClr val="000000"/>
                </a:solidFill>
                <a:latin typeface="Calibri"/>
              </a:rPr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i="1" lang="es-ES" sz="5400">
                <a:solidFill>
                  <a:srgbClr val="77933c"/>
                </a:solidFill>
                <a:latin typeface="Calibri"/>
              </a:rPr>
              <a:t>Producción y costes</a:t>
            </a:r>
            <a:endParaRPr/>
          </a:p>
        </p:txBody>
      </p:sp>
      <p:sp>
        <p:nvSpPr>
          <p:cNvPr id="75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/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0" y="-675360"/>
            <a:ext cx="8686440" cy="90007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77" name="CustomShape 2"/>
          <p:cNvSpPr/>
          <p:nvPr/>
        </p:nvSpPr>
        <p:spPr>
          <a:xfrm>
            <a:off x="0" y="0"/>
            <a:ext cx="8604000" cy="6448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Aactividad 1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Una empresa produce camisas con las siguientes tecnologias: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Tecnologia Trabajo (horas) Capital (máquinas) Camisas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A                    4                          6                               8.000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B                    6                          4                               8.000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C                    5                          6                              7.500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 </a:t>
            </a:r>
            <a:r>
              <a:rPr lang="ca-ES" sz="1600">
                <a:solidFill>
                  <a:srgbClr val="000000"/>
                </a:solidFill>
                <a:latin typeface="Calibri"/>
              </a:rPr>
              <a:t>a) Calcula la productividad del factor trabajo y del capital de la tecnologia A.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b) Calcula el coste total de cada tecnologia,  si el coste del trabajo es de 200 €/hora y el coste del capital 400 €/màquina.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c) Indica que tecnologia es la técnicamente y económicamente más eficiente.</a:t>
            </a:r>
            <a:endParaRPr/>
          </a:p>
          <a:p>
            <a:pPr>
              <a:lnSpc>
                <a:spcPct val="100000"/>
              </a:lnSpc>
            </a:pPr>
            <a:r>
              <a:rPr b="1" lang="ca-ES" sz="1600">
                <a:solidFill>
                  <a:srgbClr val="000000"/>
                </a:solidFill>
                <a:latin typeface="Calibri"/>
              </a:rPr>
              <a:t>Actividad 2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Decides vender figuras de cerámica en una feria ambulante. Pagas 200€ por ocupación de via pública y los costes variables (mano de obra y argila) son los siguientes: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C C.V (€)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1 10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2 18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3 24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4 30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5 35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6 41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7 50</a:t>
            </a:r>
            <a:endParaRPr/>
          </a:p>
          <a:p>
            <a:pPr>
              <a:lnSpc>
                <a:spcPct val="100000"/>
              </a:lnSpc>
            </a:pPr>
            <a:r>
              <a:rPr lang="ca-ES" sz="1600">
                <a:solidFill>
                  <a:srgbClr val="000000"/>
                </a:solidFill>
                <a:latin typeface="Calibri"/>
              </a:rPr>
              <a:t>8 60        El precio de venta de la figura de cerámica es de 80 €.  a) Calcula numéricamente en una tabla los costos totales, los costes totales medios, los costes variables medios, el coste marginal, los ingresos totales, el ingreso marginal, los beneficios totales  y el beneficio marginal.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80" name="CustomShape 3"/>
          <p:cNvSpPr/>
          <p:nvPr/>
        </p:nvSpPr>
        <p:spPr>
          <a:xfrm>
            <a:off x="0" y="197280"/>
            <a:ext cx="9143640" cy="5850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Actividad  3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Una empresa produce 50 bolígrafos con un coste de 25 €. Si se aumenta la producción a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51 bolígrafos, el coste asciende a 25,40 €.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¿Cúal es el coste marginal de la unidad 51?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Actividad  4.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Se conocen los siguientes datos de una empresa: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Número de trabajadores Producción total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0                                                     0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1                                                     4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2                                                    10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3                                                    25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4                                                    38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5                                                     43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6                                                     43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7                                                     39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Calcula la productividad media y la productividad marginal de la empresa y represéntalas 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gráficamente.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83" name="CustomShape 3"/>
          <p:cNvSpPr/>
          <p:nvPr/>
        </p:nvSpPr>
        <p:spPr>
          <a:xfrm>
            <a:off x="0" y="0"/>
            <a:ext cx="9143640" cy="6978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Actividad 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Completa la siguiente tabla.: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Trabajo (horas) 0 1 2 3 4 5 6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Producción Total 0 150 760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Productividad media 200 150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Productividad marginal 200 150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 </a:t>
            </a:r>
            <a:r>
              <a:rPr b="1" lang="ca-ES" sz="2000">
                <a:solidFill>
                  <a:srgbClr val="000000"/>
                </a:solidFill>
                <a:latin typeface="Calibri"/>
              </a:rPr>
              <a:t>Actividad 6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Un fabricante de bicicletes dispone de los siguientes datos: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Número de operarios Producción de bicicletas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1                                               10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2                                               22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3                                               32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4                                               40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5                                               45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6                                               45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7                                               41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a) Calcula la productividad media y la productividad marginal.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b) ¿Aparecen rendimientos decrecientes? ¿En qué momento?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c) ¿Cuáles son las causas de una productividad marginal negativa?</a:t>
            </a:r>
            <a:endParaRPr/>
          </a:p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Activididad 7.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Para producir 600 calcetines se disponen de dos alternativas: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La tecnologia A utiliza 3 unidades de trabajo y 4 de capital; el método B utiliza 5 unidades de trabajo y 2 de capital.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Si el precio del trabajo es de 12 euros por unidad y el precio del capital de 18 euros, ¿qué método utilizará el productor? </a:t>
            </a:r>
            <a:endParaRPr/>
          </a:p>
        </p:txBody>
      </p:sp>
      <p:sp>
        <p:nvSpPr>
          <p:cNvPr id="84" name="TextShape 4"/>
          <p:cNvSpPr txBox="1"/>
          <p:nvPr/>
        </p:nvSpPr>
        <p:spPr>
          <a:xfrm>
            <a:off x="0" y="0"/>
            <a:ext cx="180720" cy="346320"/>
          </a:xfrm>
          <a:prstGeom prst="rect">
            <a:avLst/>
          </a:prstGeom>
        </p:spPr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0" y="0"/>
            <a:ext cx="9143640" cy="3381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Actividad   9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Para obtener 10 unidades de un producto, una empresa dispone de los siguientes procesos de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producción: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Tecnologia Trabajo Capital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A 1 3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B 1,5 1,5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 1 2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D 2 1,5 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 </a:t>
            </a:r>
            <a:r>
              <a:rPr lang="ca-ES">
                <a:solidFill>
                  <a:srgbClr val="000000"/>
                </a:solidFill>
                <a:latin typeface="Calibri"/>
              </a:rPr>
              <a:t>E 2 1 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  </a:t>
            </a:r>
            <a:r>
              <a:rPr lang="ca-ES">
                <a:solidFill>
                  <a:srgbClr val="000000"/>
                </a:solidFill>
                <a:latin typeface="Calibri"/>
              </a:rPr>
              <a:t>¿Qué procesos son eficientes técnicamente y cuáles no?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¿Puedes decir la tecnologia económicamente más eficiente?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8686440" y="2061000"/>
            <a:ext cx="8415000" cy="4065120"/>
          </a:xfrm>
          <a:prstGeom prst="rect">
            <a:avLst/>
          </a:prstGeom>
        </p:spPr>
        <p:txBody>
          <a:bodyPr/>
          <a:p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89" name="CustomShape 3"/>
          <p:cNvSpPr/>
          <p:nvPr/>
        </p:nvSpPr>
        <p:spPr>
          <a:xfrm>
            <a:off x="0" y="0"/>
            <a:ext cx="9143640" cy="47530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000000"/>
                </a:solidFill>
                <a:latin typeface="Calibri"/>
              </a:rPr>
              <a:t>Actividad 10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Los datos d</a:t>
            </a:r>
            <a:r>
              <a:rPr lang="ca-ES">
                <a:solidFill>
                  <a:srgbClr val="000000"/>
                </a:solidFill>
                <a:latin typeface="Calibri"/>
              </a:rPr>
              <a:t>e </a:t>
            </a:r>
            <a:r>
              <a:rPr lang="ca-ES">
                <a:solidFill>
                  <a:srgbClr val="000000"/>
                </a:solidFill>
                <a:latin typeface="Calibri"/>
              </a:rPr>
              <a:t>una empresa son 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Producción Costos Fijos Costos Variables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0 10 0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1 10 20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2 10 38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3 10 54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4 10 68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5 10 80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6 10 90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7 10 95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Calcula el coste total, el coste total medio, el coste variable medio, el coste fijo medio y el coste marginal.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Represéntalos gráficamente.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Describe lo que observes. ¿Qué tipo de empresas presenta esta evolución en sus costes totales medios?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¿Qué efectos tendrá sobre la competencia?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92" name="CustomShape 3"/>
          <p:cNvSpPr/>
          <p:nvPr/>
        </p:nvSpPr>
        <p:spPr>
          <a:xfrm>
            <a:off x="0" y="0"/>
            <a:ext cx="9143640" cy="53017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ca-ES" u="sng">
                <a:solidFill>
                  <a:srgbClr val="000000"/>
                </a:solidFill>
                <a:latin typeface="Calibri"/>
              </a:rPr>
              <a:t>Actividad 11</a:t>
            </a:r>
            <a:r>
              <a:rPr b="1" lang="ca-ES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Una empresa que produce material de ferreteria dispone de las siguientes tecnologias: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Tecnologia Trabajo (horas) Capital (máquinas) Output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    </a:t>
            </a:r>
            <a:r>
              <a:rPr lang="ca-ES">
                <a:solidFill>
                  <a:srgbClr val="000000"/>
                </a:solidFill>
                <a:latin typeface="Calibri"/>
              </a:rPr>
              <a:t>A         6               2                10.000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    </a:t>
            </a:r>
            <a:r>
              <a:rPr lang="ca-ES">
                <a:solidFill>
                  <a:srgbClr val="000000"/>
                </a:solidFill>
                <a:latin typeface="Calibri"/>
              </a:rPr>
              <a:t>B         2               6                10.000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    </a:t>
            </a:r>
            <a:r>
              <a:rPr lang="ca-ES">
                <a:solidFill>
                  <a:srgbClr val="000000"/>
                </a:solidFill>
                <a:latin typeface="Calibri"/>
              </a:rPr>
              <a:t>C         4               4                 9.500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Calcula: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. la productividad del trabajo y del capital de la tecnologia A.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. el coste total para cada tecnologia, sabiendo que el salario por hora es de 30 €  y el coste de la máquina de 40 €/màquina.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. Indica que tecnologia es más eficiente tecnológicamente y económicamente.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 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95" name="CustomShape 3"/>
          <p:cNvSpPr/>
          <p:nvPr/>
        </p:nvSpPr>
        <p:spPr>
          <a:xfrm>
            <a:off x="0" y="58680"/>
            <a:ext cx="9684360" cy="5850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 u="sng">
                <a:solidFill>
                  <a:srgbClr val="000000"/>
                </a:solidFill>
                <a:latin typeface="Calibri"/>
              </a:rPr>
              <a:t>Actividad 12</a:t>
            </a:r>
            <a:r>
              <a:rPr b="1" lang="ca-ES">
                <a:solidFill>
                  <a:srgbClr val="000000"/>
                </a:solidFill>
                <a:latin typeface="Calibri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Rosa vende flores en un mercado municipal. Las tasas municipales son 50 euros y los costos de compra de la mercaderia (CV) son: 1 ramo 40 €; 2 ramos, 70 €; 3 ramos  90 €; 4 ramos, 100 €; 5 ramos, 105 €; 6 ramos, 115 €; 7 ramos, 130 €; 8 ramos, 160 €; 9 ramos, 200 €.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Completa la siguiente tabla y representa gráficamente los  CTMe, CVMe y CMg: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Cantidad CF CV CT CTMe CVMe CFMe CMg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0        50   0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1        50  40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2        50  70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3        50  90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4        50 100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5        50 105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6        50 115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7        50 130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8        50 160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9        50 200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Si el precio de venta es de 45 €, calcula los ingresos totales y los beneficios totales</a:t>
            </a:r>
            <a:endParaRPr/>
          </a:p>
          <a:p>
            <a:pPr>
              <a:lnSpc>
                <a:spcPct val="100000"/>
              </a:lnSpc>
            </a:pPr>
            <a:r>
              <a:rPr lang="ca-ES">
                <a:solidFill>
                  <a:srgbClr val="000000"/>
                </a:solidFill>
                <a:latin typeface="Calibri"/>
              </a:rPr>
              <a:t> 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