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08" autoAdjust="0"/>
    <p:restoredTop sz="94660"/>
  </p:normalViewPr>
  <p:slideViewPr>
    <p:cSldViewPr>
      <p:cViewPr varScale="1">
        <p:scale>
          <a:sx n="45" d="100"/>
          <a:sy n="45" d="100"/>
        </p:scale>
        <p:origin x="-3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5AE09-5EE7-428E-A1D0-2B2AFFA409EC}" type="datetimeFigureOut">
              <a:rPr lang="es-ES" smtClean="0"/>
              <a:pPr/>
              <a:t>08/05/2014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INTERCAMBIO Y MERCADO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actividades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613326"/>
            <a:ext cx="9395520" cy="7940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 1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¿Porqué se dice que hay una relación positiva o directamente proporcional en la oferta y negativa o inversamente proporcional en la demanda?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 2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Indica qué tipo de movimiento o desplazamiento experimenta la demanda de  naranjas como consecuencia de: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                                                                                         Movimiento                      Desplazamiento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Aumento del precio de las naranjas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Disminución del precio de las naranjas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Aumento del precio de las manzanas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Disminución de precio de las manzanas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Aumento del precio de las pelotas de futbol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Aumento de la renta disponible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Disminución de la renta disponible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Campaña a favor de las manzanas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Se descubre que las naranjas son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Anticangerígenas</a:t>
            </a:r>
            <a:r>
              <a:rPr lang="es-ES" sz="1200" dirty="0" err="1"/>
              <a:t>Se</a:t>
            </a:r>
            <a:r>
              <a:rPr lang="es-ES" sz="1200" dirty="0"/>
              <a:t> observa que en las naranjas hay</a:t>
            </a:r>
          </a:p>
          <a:p>
            <a:r>
              <a:rPr lang="es-ES" sz="1200" dirty="0"/>
              <a:t>productos químicos tóxicos</a:t>
            </a:r>
          </a:p>
          <a:p>
            <a:r>
              <a:rPr lang="es-ES" sz="1200" dirty="0"/>
              <a:t>Se </a:t>
            </a:r>
            <a:r>
              <a:rPr lang="es-ES" sz="1200" dirty="0" err="1"/>
              <a:t>prevee</a:t>
            </a:r>
            <a:r>
              <a:rPr lang="es-ES" sz="1200" dirty="0"/>
              <a:t> que el precio de la</a:t>
            </a:r>
          </a:p>
          <a:p>
            <a:r>
              <a:rPr lang="es-ES" sz="1200" dirty="0"/>
              <a:t>naranja aumente en el futuro</a:t>
            </a:r>
          </a:p>
          <a:p>
            <a:r>
              <a:rPr lang="es-ES" sz="1200" dirty="0"/>
              <a:t>Se </a:t>
            </a:r>
            <a:r>
              <a:rPr lang="es-ES" sz="1200" dirty="0" err="1"/>
              <a:t>prevee</a:t>
            </a:r>
            <a:r>
              <a:rPr lang="es-ES" sz="1200" dirty="0"/>
              <a:t> que el precio de la naranja</a:t>
            </a:r>
          </a:p>
          <a:p>
            <a:r>
              <a:rPr lang="es-ES" sz="1200" dirty="0"/>
              <a:t>disminuya en un futuro</a:t>
            </a:r>
          </a:p>
          <a:p>
            <a:r>
              <a:rPr lang="es-ES" sz="1200" dirty="0"/>
              <a:t>Se </a:t>
            </a:r>
            <a:r>
              <a:rPr lang="es-ES" sz="1200" dirty="0" err="1"/>
              <a:t>prevee</a:t>
            </a:r>
            <a:r>
              <a:rPr lang="es-ES" sz="1200" dirty="0"/>
              <a:t> que el precio de la manzana</a:t>
            </a:r>
          </a:p>
          <a:p>
            <a:r>
              <a:rPr lang="es-ES" sz="1200" dirty="0"/>
              <a:t>aumente en el futuro</a:t>
            </a:r>
          </a:p>
          <a:p>
            <a:r>
              <a:rPr lang="es-ES" sz="1200" dirty="0" smtClean="0"/>
              <a:t>Actividad 3</a:t>
            </a:r>
            <a:endParaRPr lang="es-ES" sz="1200" dirty="0"/>
          </a:p>
          <a:p>
            <a:r>
              <a:rPr lang="es-ES" sz="1200" dirty="0"/>
              <a:t>Indica qué tipo de movimiento o desplazamiento experimenta la oferta de </a:t>
            </a:r>
            <a:r>
              <a:rPr lang="es-ES" sz="1200" dirty="0" err="1"/>
              <a:t>cafe</a:t>
            </a:r>
            <a:r>
              <a:rPr lang="es-ES" sz="1200" dirty="0"/>
              <a:t> como consecuencia</a:t>
            </a:r>
          </a:p>
          <a:p>
            <a:r>
              <a:rPr lang="es-ES" sz="1200" dirty="0"/>
              <a:t>de:</a:t>
            </a:r>
          </a:p>
          <a:p>
            <a:r>
              <a:rPr lang="es-ES" sz="1200" dirty="0"/>
              <a:t>                                                                Movimiento                         Desplazamiento</a:t>
            </a:r>
          </a:p>
          <a:p>
            <a:r>
              <a:rPr lang="es-ES" sz="1200" dirty="0"/>
              <a:t>_ _ _ _</a:t>
            </a:r>
          </a:p>
          <a:p>
            <a:r>
              <a:rPr lang="es-ES" sz="1200" dirty="0"/>
              <a:t>Aumento del precio del café</a:t>
            </a:r>
          </a:p>
          <a:p>
            <a:r>
              <a:rPr lang="es-ES" sz="1200" dirty="0"/>
              <a:t>Disminución del precio del café</a:t>
            </a:r>
          </a:p>
          <a:p>
            <a:r>
              <a:rPr lang="es-ES" sz="1200" dirty="0"/>
              <a:t>Aumento del salario de la mano de obra</a:t>
            </a:r>
          </a:p>
          <a:p>
            <a:r>
              <a:rPr lang="es-ES" sz="1200" dirty="0"/>
              <a:t>Mejora de la </a:t>
            </a:r>
            <a:r>
              <a:rPr lang="es-ES" sz="1200" dirty="0" err="1"/>
              <a:t>tecnologia</a:t>
            </a:r>
            <a:r>
              <a:rPr lang="es-ES" sz="1200" dirty="0"/>
              <a:t> productiva</a:t>
            </a:r>
          </a:p>
          <a:p>
            <a:r>
              <a:rPr lang="es-ES" sz="1200" dirty="0"/>
              <a:t>Aumento de los </a:t>
            </a:r>
            <a:r>
              <a:rPr lang="es-ES" sz="1200" dirty="0" err="1"/>
              <a:t>aranzeles</a:t>
            </a:r>
            <a:r>
              <a:rPr lang="es-ES" sz="1200" dirty="0"/>
              <a:t> sobre el</a:t>
            </a:r>
          </a:p>
          <a:p>
            <a:r>
              <a:rPr lang="es-ES" sz="1200" dirty="0" smtClean="0"/>
              <a:t>Café</a:t>
            </a:r>
            <a:endParaRPr lang="es-ES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1520" y="86155"/>
            <a:ext cx="813690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 4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En el mercado de música, los compradores de 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CD (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demanda) y las empresas discográficas (oferta), presentan los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sigüientes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datos: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Precio (en euros) 30  25  20  15  10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Cantidad demandada de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CDs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100  200  300  400  500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Cantidad ofertada de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CDs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500  400  300  200  100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a) Representa gráficamente el mercado de CD con estos datos.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b) Indica cuál es el equilibrio del mercado. Qué 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pasaria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si el precio fuera 15 euros? y si fuera 25 euros?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Actividad. 5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 pintor artístico pinta 10 cuadros durante el mes de enero. Por ello necesita 8 kg de pintura a 8 € / kg y 150 horas de trabajo a 10 € / hora. Realiza una exposición pública y los pone a la venta a un precio de 200€. El mes de febrero baja el precio a 150 € y produce un total de 7 cuadros. El precio en marzo es de 300 € y pinta un total de 15 cuadros.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a) Representa gráficamente la oferta de cuadros del pintor.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b) Calcula los beneficios del pintor sabiendo que, además de los costos de pintura y mano de obra, paga un alquiler mensual de 500 €.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119238"/>
            <a:ext cx="9144000" cy="715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Actividad   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Test (admite respuestas m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ú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ltiples) 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1.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¿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En qu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é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caso se desplaza a la derecha la demanda de leche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 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Pascual?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Si sube el precio de la leche Pascual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Si baja el precio de la leche Pascual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Si sube el precio de la leche Ato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Si baja el precio de la leche Ato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2. Cuando la demanda de un producto es inel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stica: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Una disminuci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en el precio implica la obtenci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de un ingreso por ventas menor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Un aumento en el precio implica la obtenci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de un ingreso por ventas m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 grande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c)El ingreso no tiene nada que ver con la elasticidad de la demanda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Una disminuci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en el precio no altera los ingresos por ventas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3 La demanda de gasolina disminuir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si: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Disminuye el precio de la gasolina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Aumenta el precio de los autom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viles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Aumenta el precio de los billetes de metro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Augmenta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la renta per c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pita de la poblaci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4. Si el precio de mercado de las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biciletas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es inferior al de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equilibrioi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Las fuerzas del mercado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tenderan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 disminuir el precio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Las fuerzas del mercado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tenderan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 aumentar el precio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los demandantes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tendran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excasez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de bicicletas en el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mercadod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 los demandantes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tendran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exceso de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bicicleetas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en el mercado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5. En el precio de equilibrio: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la demanda iguala a la oferta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hay escasez de producto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hay exceso de producto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no hay escasez ni exceso de producto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6. El caf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é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y el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azucar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son bienes complementarios. Si disminuye el precio del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azucar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Aumenta la demanda de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azucar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Aumenta la demanda de caf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é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Disminuye la demanda de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azucar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Disminuye la demanda de caf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é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7. Los viajes al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estranjero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es un ejemplo de: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bien normal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bien superior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bien inferior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globalizaci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econ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mica, social y cultural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 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8. Si la elasticidad precio de la demanda de un bien es -2, una reducci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en el precio del 10%,aumentar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la cantidad demandada en un: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30%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20%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10%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15%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 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8351912" cy="7389440"/>
          </a:xfrm>
        </p:spPr>
        <p:txBody>
          <a:bodyPr>
            <a:normAutofit/>
          </a:bodyPr>
          <a:lstStyle/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Actividad 7</a:t>
            </a:r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Un </a:t>
            </a:r>
            <a:r>
              <a:rPr lang="es-ES" sz="1800" dirty="0"/>
              <a:t>comerciante vende, entre otros comestibles, 50 quilos de </a:t>
            </a:r>
            <a:r>
              <a:rPr lang="es-ES" sz="1800" dirty="0" err="1"/>
              <a:t>tomátes</a:t>
            </a:r>
            <a:r>
              <a:rPr lang="es-ES" sz="1800" dirty="0"/>
              <a:t> a 0,80 € / kg y 10</a:t>
            </a:r>
          </a:p>
          <a:p>
            <a:pPr>
              <a:buNone/>
            </a:pPr>
            <a:r>
              <a:rPr lang="es-ES" sz="1800" dirty="0"/>
              <a:t>cajas de bombones a 8 € / unidad. </a:t>
            </a:r>
            <a:endParaRPr lang="es-ES" sz="1800" dirty="0" smtClean="0"/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Cuando </a:t>
            </a:r>
            <a:r>
              <a:rPr lang="es-ES" sz="1800" dirty="0"/>
              <a:t>baja el precio del tomate a </a:t>
            </a:r>
            <a:r>
              <a:rPr lang="es-ES" sz="1800" dirty="0" smtClean="0"/>
              <a:t> 0,75 </a:t>
            </a:r>
            <a:r>
              <a:rPr lang="es-ES" sz="1800" dirty="0"/>
              <a:t>€ / kg </a:t>
            </a:r>
            <a:r>
              <a:rPr lang="es-ES" sz="1800" dirty="0" smtClean="0"/>
              <a:t> vende 52 quilos </a:t>
            </a:r>
            <a:r>
              <a:rPr lang="es-ES" sz="1800" dirty="0"/>
              <a:t>y cuando lo sube </a:t>
            </a:r>
            <a:r>
              <a:rPr lang="es-ES" sz="1800" dirty="0" smtClean="0"/>
              <a:t>a </a:t>
            </a:r>
          </a:p>
          <a:p>
            <a:pPr>
              <a:buNone/>
            </a:pPr>
            <a:r>
              <a:rPr lang="es-ES" sz="1800" dirty="0" smtClean="0"/>
              <a:t> 0,90€ </a:t>
            </a:r>
            <a:r>
              <a:rPr lang="es-ES" sz="1800" dirty="0"/>
              <a:t>/ kg vende </a:t>
            </a:r>
            <a:r>
              <a:rPr lang="es-ES" sz="1800" dirty="0" smtClean="0"/>
              <a:t> 54  quilos</a:t>
            </a:r>
            <a:r>
              <a:rPr lang="es-ES" sz="1800" dirty="0"/>
              <a:t>.</a:t>
            </a:r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Cuando </a:t>
            </a:r>
            <a:r>
              <a:rPr lang="es-ES" sz="1800" dirty="0" smtClean="0"/>
              <a:t>baja el precio de la caja de bombones a 7 € / unidad vende 13 cajas y </a:t>
            </a:r>
            <a:r>
              <a:rPr lang="es-ES" sz="1800" dirty="0" smtClean="0"/>
              <a:t>cuando</a:t>
            </a:r>
          </a:p>
          <a:p>
            <a:pPr>
              <a:buNone/>
            </a:pPr>
            <a:r>
              <a:rPr lang="es-ES" sz="1800" dirty="0" smtClean="0"/>
              <a:t>lo </a:t>
            </a:r>
            <a:r>
              <a:rPr lang="es-ES" sz="1800" dirty="0" smtClean="0"/>
              <a:t>sube </a:t>
            </a:r>
            <a:r>
              <a:rPr lang="es-ES" sz="1800" dirty="0" smtClean="0"/>
              <a:t>a 9 </a:t>
            </a:r>
            <a:r>
              <a:rPr lang="es-ES" sz="1800" dirty="0"/>
              <a:t>€ / unidad vende  8 cajas.</a:t>
            </a:r>
          </a:p>
          <a:p>
            <a:pPr>
              <a:buNone/>
            </a:pPr>
            <a:endParaRPr lang="es-ES" sz="1800" dirty="0" smtClean="0"/>
          </a:p>
          <a:p>
            <a:pPr>
              <a:buAutoNum type="alphaLcParenR"/>
            </a:pPr>
            <a:r>
              <a:rPr lang="es-ES" sz="1800" dirty="0" smtClean="0"/>
              <a:t>Calcula </a:t>
            </a:r>
            <a:r>
              <a:rPr lang="es-ES" sz="1800" dirty="0"/>
              <a:t>la elasticidad precio de la demanda de </a:t>
            </a:r>
            <a:r>
              <a:rPr lang="es-ES" sz="1800" dirty="0" err="1"/>
              <a:t>tomátes</a:t>
            </a:r>
            <a:r>
              <a:rPr lang="es-ES" sz="1800" dirty="0"/>
              <a:t> y bombones.</a:t>
            </a:r>
          </a:p>
          <a:p>
            <a:pPr>
              <a:buAutoNum type="alphaLcParenR"/>
            </a:pPr>
            <a:r>
              <a:rPr lang="es-ES" sz="1800" dirty="0" smtClean="0"/>
              <a:t> </a:t>
            </a:r>
            <a:r>
              <a:rPr lang="es-ES" sz="1800" dirty="0"/>
              <a:t>Interpreta los resultados obtenidos.</a:t>
            </a:r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Actividad </a:t>
            </a:r>
            <a:r>
              <a:rPr lang="es-ES" sz="1800" dirty="0" smtClean="0"/>
              <a:t>8</a:t>
            </a:r>
            <a:endParaRPr lang="es-ES" sz="1800" dirty="0"/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Las </a:t>
            </a:r>
            <a:r>
              <a:rPr lang="es-ES" sz="1800" dirty="0"/>
              <a:t>funciones de oferta y demanda del bien X son: </a:t>
            </a:r>
          </a:p>
          <a:p>
            <a:pPr>
              <a:buNone/>
            </a:pPr>
            <a:r>
              <a:rPr lang="es-ES" sz="1800" dirty="0" err="1" smtClean="0"/>
              <a:t>Qx</a:t>
            </a:r>
            <a:r>
              <a:rPr lang="es-ES" sz="1800" dirty="0" smtClean="0"/>
              <a:t> </a:t>
            </a:r>
            <a:r>
              <a:rPr lang="es-ES" sz="1800" dirty="0"/>
              <a:t>= 10 + 14 </a:t>
            </a:r>
            <a:r>
              <a:rPr lang="es-ES" sz="1800" dirty="0" err="1"/>
              <a:t>Px</a:t>
            </a:r>
            <a:endParaRPr lang="es-ES" sz="1800" dirty="0"/>
          </a:p>
          <a:p>
            <a:pPr>
              <a:buNone/>
            </a:pPr>
            <a:r>
              <a:rPr lang="es-ES" sz="1800" dirty="0" err="1" smtClean="0"/>
              <a:t>Qx</a:t>
            </a:r>
            <a:r>
              <a:rPr lang="es-ES" sz="1800" dirty="0" smtClean="0"/>
              <a:t> </a:t>
            </a:r>
            <a:r>
              <a:rPr lang="es-ES" sz="1800" dirty="0"/>
              <a:t>= 300 – 15 </a:t>
            </a:r>
            <a:r>
              <a:rPr lang="es-ES" sz="1800" dirty="0" err="1" smtClean="0"/>
              <a:t>Px</a:t>
            </a:r>
            <a:r>
              <a:rPr lang="es-ES" sz="1800" dirty="0" smtClean="0"/>
              <a:t> Determina </a:t>
            </a:r>
            <a:r>
              <a:rPr lang="es-ES" sz="1800" dirty="0"/>
              <a:t>el precio y la cantidad de equilibrio  de este bien.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0"/>
            <a:ext cx="8363272" cy="6126163"/>
          </a:xfrm>
        </p:spPr>
        <p:txBody>
          <a:bodyPr>
            <a:normAutofit/>
          </a:bodyPr>
          <a:lstStyle/>
          <a:p>
            <a:endParaRPr lang="es-ES" sz="23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44417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 9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Razona si las siguientes afirmaciones son verdaderas o falsas: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a) Cuando el mercado está en equilibrio, no hay ni abundancia ni escasez de 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producto.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b) La demanda de petróleo es elástica.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c) La demanda de sal </a:t>
            </a:r>
            <a:r>
              <a:rPr kumimoji="0" lang="es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és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inelástica.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d) Al aumentar la renta disponible aumenta la demanda de todos los bienes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 servicios.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e) Una disminución de los impuestos provoca un aumento de la oferta.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f) Las expectativas no influyen ni en la demanda ni en la oferta.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g) Una disminución de la renta disponible puede suponer el aumento de la demanda de algunos bienes y servicios.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h) Un aumento del precio del té provoca una disminución de la demanda de café.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i) El aumento del precio de la gasolina provoca una disminución de la demanda de automóviles.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Actividad.10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Los bienes sustitutivos son bienes alternativos que se excluyen </a:t>
            </a:r>
            <a:r>
              <a:rPr kumimoji="0" lang="es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mútuamente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en el consumo. Por ejemplo la ensalada y el gazpacho. Otros ejemplos son el estudio de bachillerato o de ciclos formativos de grado medio..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Los bienes complementarios son bienes que van unidos en el consumo. Por ejemplo, la raqueta de tenis y las pelotas de tenis, el bolígrafo y el papel, el coche y la gasolina, el café y la leche ...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a) Escribe  3 ejemplos de bienes sustitutivos.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b) Escribe 3 ejemplos de bienes complementarios.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136904" cy="5544616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s-ES" dirty="0" smtClean="0"/>
              <a:t>Actividad 11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 Razona </a:t>
            </a:r>
            <a:r>
              <a:rPr lang="es-ES" dirty="0" smtClean="0"/>
              <a:t>si las siguientes afirmaciones son verdaderas o falsas:</a:t>
            </a:r>
          </a:p>
          <a:p>
            <a:pPr>
              <a:buNone/>
            </a:pPr>
            <a:r>
              <a:rPr lang="es-ES" dirty="0" smtClean="0"/>
              <a:t>   a</a:t>
            </a:r>
            <a:r>
              <a:rPr lang="es-ES" dirty="0" smtClean="0"/>
              <a:t>) Cuando el mercado está en equilibrio, no hay ni abundancia ni escasez de </a:t>
            </a:r>
          </a:p>
          <a:p>
            <a:pPr>
              <a:buNone/>
            </a:pPr>
            <a:r>
              <a:rPr lang="es-ES" dirty="0" smtClean="0"/>
              <a:t>   producto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 smtClean="0"/>
              <a:t>   b</a:t>
            </a:r>
            <a:r>
              <a:rPr lang="es-ES" dirty="0" smtClean="0"/>
              <a:t>) La demanda de petróleo es elástica.</a:t>
            </a:r>
          </a:p>
          <a:p>
            <a:pPr>
              <a:buNone/>
            </a:pPr>
            <a:r>
              <a:rPr lang="es-ES" dirty="0" smtClean="0"/>
              <a:t>   c</a:t>
            </a:r>
            <a:r>
              <a:rPr lang="es-ES" dirty="0" smtClean="0"/>
              <a:t>) La demanda de sal </a:t>
            </a:r>
            <a:r>
              <a:rPr lang="es-ES" dirty="0" err="1" smtClean="0"/>
              <a:t>és</a:t>
            </a:r>
            <a:r>
              <a:rPr lang="es-ES" dirty="0" smtClean="0"/>
              <a:t> inelástica.</a:t>
            </a:r>
          </a:p>
          <a:p>
            <a:pPr>
              <a:buNone/>
            </a:pPr>
            <a:r>
              <a:rPr lang="es-ES" dirty="0" smtClean="0"/>
              <a:t>    d</a:t>
            </a:r>
            <a:r>
              <a:rPr lang="es-ES" dirty="0" smtClean="0"/>
              <a:t>) Al aumentar la renta disponible aumenta la demanda de todos los bienes</a:t>
            </a:r>
          </a:p>
          <a:p>
            <a:pPr>
              <a:buNone/>
            </a:pPr>
            <a:r>
              <a:rPr lang="es-ES" dirty="0" smtClean="0"/>
              <a:t>y servicios.</a:t>
            </a:r>
          </a:p>
          <a:p>
            <a:pPr>
              <a:buNone/>
            </a:pPr>
            <a:r>
              <a:rPr lang="es-ES" dirty="0" smtClean="0"/>
              <a:t>   e</a:t>
            </a:r>
            <a:r>
              <a:rPr lang="es-ES" dirty="0" smtClean="0"/>
              <a:t>) Una disminución de los impuestos provoca un aumento de la oferta.</a:t>
            </a:r>
          </a:p>
          <a:p>
            <a:pPr>
              <a:buNone/>
            </a:pPr>
            <a:r>
              <a:rPr lang="es-ES" dirty="0" smtClean="0"/>
              <a:t>   f ) </a:t>
            </a:r>
            <a:r>
              <a:rPr lang="es-ES" dirty="0" smtClean="0"/>
              <a:t>Las expectativas no influyen ni en la demanda ni en la oferta.</a:t>
            </a:r>
          </a:p>
          <a:p>
            <a:pPr>
              <a:buNone/>
            </a:pPr>
            <a:r>
              <a:rPr lang="es-ES" dirty="0" smtClean="0"/>
              <a:t>   g</a:t>
            </a:r>
            <a:r>
              <a:rPr lang="es-ES" dirty="0" smtClean="0"/>
              <a:t>) Una disminución de la renta disponible puede suponer el aumento de la demanda de algunos bienes y servicios.</a:t>
            </a:r>
          </a:p>
          <a:p>
            <a:pPr>
              <a:buNone/>
            </a:pPr>
            <a:r>
              <a:rPr lang="es-ES" dirty="0" smtClean="0"/>
              <a:t>   h</a:t>
            </a:r>
            <a:r>
              <a:rPr lang="es-ES" dirty="0" smtClean="0"/>
              <a:t>) Un aumento del precio del té provoca una disminución de la demanda de café.</a:t>
            </a:r>
          </a:p>
          <a:p>
            <a:pPr>
              <a:buNone/>
            </a:pPr>
            <a:r>
              <a:rPr lang="es-ES" dirty="0" smtClean="0"/>
              <a:t>   i</a:t>
            </a:r>
            <a:r>
              <a:rPr lang="es-ES" dirty="0" smtClean="0"/>
              <a:t>) El aumento del precio de la gasolina provoca una disminución de la demanda de automóviles.</a:t>
            </a:r>
          </a:p>
          <a:p>
            <a:pPr>
              <a:buNone/>
            </a:pPr>
            <a:endParaRPr lang="es-ES" smtClean="0"/>
          </a:p>
          <a:p>
            <a:pPr>
              <a:buNone/>
            </a:pPr>
            <a:r>
              <a:rPr lang="es-ES" smtClean="0"/>
              <a:t>Actividad </a:t>
            </a:r>
            <a:r>
              <a:rPr lang="es-ES" dirty="0" smtClean="0"/>
              <a:t>12.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       Los </a:t>
            </a:r>
            <a:r>
              <a:rPr lang="es-ES" dirty="0" smtClean="0"/>
              <a:t>bienes sustitutivos son bienes alternativos que se excluyen </a:t>
            </a:r>
            <a:r>
              <a:rPr lang="es-ES" dirty="0" err="1" smtClean="0"/>
              <a:t>mútuamente</a:t>
            </a:r>
            <a:r>
              <a:rPr lang="es-ES" dirty="0" smtClean="0"/>
              <a:t> en el consumo. Por ejemplo la ensalada y el gazpacho. Otros ejemplos son el estudio de bachillerato o de ciclos formativos de grado medio..</a:t>
            </a:r>
          </a:p>
          <a:p>
            <a:pPr>
              <a:buNone/>
            </a:pPr>
            <a:r>
              <a:rPr lang="es-ES" dirty="0" smtClean="0"/>
              <a:t>        Los </a:t>
            </a:r>
            <a:r>
              <a:rPr lang="es-ES" dirty="0" smtClean="0"/>
              <a:t>bienes complementarios son bienes que van unidos en el consumo. Por ejemplo, la raqueta de tenis y las pelotas </a:t>
            </a:r>
            <a:r>
              <a:rPr lang="es-ES" dirty="0" smtClean="0"/>
              <a:t>de tenis</a:t>
            </a:r>
            <a:r>
              <a:rPr lang="es-ES" dirty="0" smtClean="0"/>
              <a:t>, el bolígrafo y el papel, el coche y la gasolina, el café y la leche ...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</a:t>
            </a:r>
            <a:r>
              <a:rPr lang="es-ES" dirty="0" smtClean="0"/>
              <a:t>      a</a:t>
            </a:r>
            <a:r>
              <a:rPr lang="es-ES" dirty="0" smtClean="0"/>
              <a:t>) Escribe  3 ejemplos de bienes sustitutivos.</a:t>
            </a:r>
          </a:p>
          <a:p>
            <a:pPr>
              <a:buNone/>
            </a:pPr>
            <a:r>
              <a:rPr lang="es-ES" dirty="0" smtClean="0"/>
              <a:t>       b</a:t>
            </a:r>
            <a:r>
              <a:rPr lang="es-ES" dirty="0" smtClean="0"/>
              <a:t>) Escribe 3 ejemplos de bienes complementarios.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285</Words>
  <Application>Microsoft Office PowerPoint</Application>
  <PresentationFormat>Presentación en pantalla (4:3)</PresentationFormat>
  <Paragraphs>178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INTERCAMBIO Y MERCADO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INTERCAMBIO Y MERCADO</dc:title>
  <dc:creator>MARIA ENMA</dc:creator>
  <cp:lastModifiedBy>MARIA ENMA</cp:lastModifiedBy>
  <cp:revision>3</cp:revision>
  <dcterms:created xsi:type="dcterms:W3CDTF">2014-05-07T18:43:41Z</dcterms:created>
  <dcterms:modified xsi:type="dcterms:W3CDTF">2014-05-08T10:06:19Z</dcterms:modified>
</cp:coreProperties>
</file>