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0" r:id="rId3"/>
    <p:sldId id="257" r:id="rId4"/>
    <p:sldId id="258" r:id="rId5"/>
    <p:sldId id="261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CC14BCC-686D-4CB4-99FF-BF07EF0234A3}" type="datetimeFigureOut">
              <a:rPr lang="es-ES" smtClean="0"/>
              <a:pPr/>
              <a:t>03/05/2014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D3D9CEB-CE72-414E-8E89-9E0797E986E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flipV="1">
            <a:off x="540544" y="-6004048"/>
            <a:ext cx="5543624" cy="237626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0" y="692696"/>
            <a:ext cx="8748464" cy="2123658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s-ES" sz="4400" b="1" i="1" dirty="0" smtClean="0">
                <a:solidFill>
                  <a:srgbClr val="FF0000"/>
                </a:solidFill>
              </a:rPr>
              <a:t>CONTABILIDAD  NACIONAL</a:t>
            </a:r>
          </a:p>
          <a:p>
            <a:r>
              <a:rPr lang="es-ES_tradnl" sz="4400" b="1" i="1" smtClean="0">
                <a:solidFill>
                  <a:srgbClr val="FF0000"/>
                </a:solidFill>
              </a:rPr>
              <a:t>                                 </a:t>
            </a:r>
            <a:r>
              <a:rPr lang="es-ES_tradnl" sz="2800" i="1" dirty="0" smtClean="0">
                <a:solidFill>
                  <a:srgbClr val="FF0000"/>
                </a:solidFill>
              </a:rPr>
              <a:t>actividades</a:t>
            </a:r>
            <a:endParaRPr lang="es-ES" sz="2800" i="1" dirty="0" smtClean="0">
              <a:solidFill>
                <a:srgbClr val="FF0000"/>
              </a:solidFill>
            </a:endParaRPr>
          </a:p>
          <a:p>
            <a:r>
              <a:rPr lang="es-ES_tradnl" sz="4400" b="1" i="1" dirty="0" smtClean="0">
                <a:solidFill>
                  <a:srgbClr val="FF0000"/>
                </a:solidFill>
              </a:rPr>
              <a:t>                      </a:t>
            </a:r>
            <a:endParaRPr lang="es-ES" sz="4400" b="1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flipV="1">
            <a:off x="540544" y="-6004048"/>
            <a:ext cx="5543624" cy="2376264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286000" y="751344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/>
              <a:t>Actividad 1</a:t>
            </a:r>
          </a:p>
          <a:p>
            <a:r>
              <a:rPr lang="es-ES" dirty="0" smtClean="0"/>
              <a:t>Una </a:t>
            </a:r>
            <a:r>
              <a:rPr lang="es-ES" dirty="0" smtClean="0"/>
              <a:t>empresa tiene un coste de producción de 20 millones de euros. El IVA es del 8% y las subvenciones recibidas 0,4 millones de euros.¿ </a:t>
            </a:r>
            <a:r>
              <a:rPr lang="es-ES" dirty="0" err="1" smtClean="0"/>
              <a:t>Cúal</a:t>
            </a:r>
            <a:r>
              <a:rPr lang="es-ES" dirty="0" smtClean="0"/>
              <a:t> es el precio de mercado?</a:t>
            </a:r>
          </a:p>
          <a:p>
            <a:endParaRPr lang="es-ES" dirty="0" smtClean="0"/>
          </a:p>
          <a:p>
            <a:r>
              <a:rPr lang="es-ES" dirty="0" smtClean="0"/>
              <a:t>Actividad 2</a:t>
            </a:r>
          </a:p>
          <a:p>
            <a:r>
              <a:rPr lang="es-ES" dirty="0" smtClean="0"/>
              <a:t>El </a:t>
            </a:r>
            <a:r>
              <a:rPr lang="es-ES" dirty="0" err="1" smtClean="0"/>
              <a:t>PNBcf</a:t>
            </a:r>
            <a:r>
              <a:rPr lang="es-ES" dirty="0" smtClean="0"/>
              <a:t> de un país es de 10 millones de euros. La amortización del capital es el 15% y la población es de 20 millones de personas. Calcula la renta nacional y la renta per cápita.</a:t>
            </a:r>
          </a:p>
          <a:p>
            <a:endParaRPr lang="es-ES_tradnl" dirty="0" smtClean="0"/>
          </a:p>
          <a:p>
            <a:r>
              <a:rPr lang="es-ES_tradnl" dirty="0" smtClean="0"/>
              <a:t>Actividad 3</a:t>
            </a:r>
          </a:p>
          <a:p>
            <a:r>
              <a:rPr lang="es-ES" dirty="0" smtClean="0"/>
              <a:t>Los </a:t>
            </a:r>
            <a:r>
              <a:rPr lang="es-ES" dirty="0" smtClean="0"/>
              <a:t>beneficios de Vodafone en España ¿forman parte del PIB o del PNB español?¿ Y si la filial de Vodafone en España está participada en más del 25% del capital por socios españoles?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51520" y="404664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u="sng" dirty="0" smtClean="0"/>
          </a:p>
          <a:p>
            <a:endParaRPr lang="es-ES" b="1" u="sng" dirty="0"/>
          </a:p>
          <a:p>
            <a:r>
              <a:rPr lang="es-ES" b="1" dirty="0" smtClean="0"/>
              <a:t>Actividad 4.</a:t>
            </a:r>
            <a:endParaRPr lang="es-ES" dirty="0" smtClean="0"/>
          </a:p>
          <a:p>
            <a:r>
              <a:rPr lang="es-ES" dirty="0" smtClean="0"/>
              <a:t>¿Qué componentes del PIB (gasto) afectan las siguientes operaciones?</a:t>
            </a:r>
          </a:p>
          <a:p>
            <a:r>
              <a:rPr lang="es-ES" dirty="0" smtClean="0"/>
              <a:t>a) El ayuntamiento paga el sueldo de sus funcionarios municipales</a:t>
            </a:r>
          </a:p>
          <a:p>
            <a:r>
              <a:rPr lang="es-ES" dirty="0" smtClean="0"/>
              <a:t>b)La </a:t>
            </a:r>
            <a:r>
              <a:rPr lang="es-ES" dirty="0" err="1" smtClean="0"/>
              <a:t>família</a:t>
            </a:r>
            <a:r>
              <a:rPr lang="es-ES" dirty="0" smtClean="0"/>
              <a:t> García se compra una casa en Marbella</a:t>
            </a:r>
          </a:p>
          <a:p>
            <a:r>
              <a:rPr lang="es-ES" dirty="0" smtClean="0"/>
              <a:t>c)La Opel de Zaragoza vende  5 Corsas que tenia en </a:t>
            </a:r>
            <a:r>
              <a:rPr lang="es-ES" dirty="0" err="1" smtClean="0"/>
              <a:t>estoc</a:t>
            </a:r>
            <a:endParaRPr lang="es-ES" dirty="0" smtClean="0"/>
          </a:p>
          <a:p>
            <a:r>
              <a:rPr lang="es-ES" dirty="0" smtClean="0"/>
              <a:t>d)La </a:t>
            </a:r>
            <a:r>
              <a:rPr lang="es-ES" dirty="0" err="1" smtClean="0"/>
              <a:t>família</a:t>
            </a:r>
            <a:r>
              <a:rPr lang="es-ES" dirty="0" smtClean="0"/>
              <a:t> Pérez se va de </a:t>
            </a:r>
            <a:r>
              <a:rPr lang="es-ES" dirty="0" err="1" smtClean="0"/>
              <a:t>vaciones</a:t>
            </a:r>
            <a:r>
              <a:rPr lang="es-ES" dirty="0" smtClean="0"/>
              <a:t>  a Mallorca</a:t>
            </a:r>
          </a:p>
          <a:p>
            <a:r>
              <a:rPr lang="es-ES" dirty="0" smtClean="0"/>
              <a:t>e)La </a:t>
            </a:r>
            <a:r>
              <a:rPr lang="es-ES" dirty="0" err="1" smtClean="0"/>
              <a:t>família</a:t>
            </a:r>
            <a:r>
              <a:rPr lang="es-ES" dirty="0" smtClean="0"/>
              <a:t> Pérez se va de </a:t>
            </a:r>
            <a:r>
              <a:rPr lang="es-ES" dirty="0" err="1" smtClean="0"/>
              <a:t>vaciones</a:t>
            </a:r>
            <a:r>
              <a:rPr lang="es-ES" dirty="0" smtClean="0"/>
              <a:t>  a Malta</a:t>
            </a:r>
          </a:p>
          <a:p>
            <a:r>
              <a:rPr lang="es-ES" dirty="0" smtClean="0"/>
              <a:t>f) Los alemanes compran naranjas de Valencia</a:t>
            </a:r>
          </a:p>
          <a:p>
            <a:r>
              <a:rPr lang="es-ES" dirty="0" smtClean="0"/>
              <a:t>g) Te compras un CD de Bach para escuchar buena música</a:t>
            </a:r>
          </a:p>
          <a:p>
            <a:endParaRPr lang="es-ES_tradnl" dirty="0" smtClean="0"/>
          </a:p>
          <a:p>
            <a:endParaRPr lang="es-ES" dirty="0" smtClean="0"/>
          </a:p>
          <a:p>
            <a:r>
              <a:rPr lang="es-ES" dirty="0" smtClean="0"/>
              <a:t>Actividad 5.</a:t>
            </a:r>
          </a:p>
          <a:p>
            <a:endParaRPr lang="es-ES" dirty="0" smtClean="0"/>
          </a:p>
          <a:p>
            <a:r>
              <a:rPr lang="es-ES" dirty="0" smtClean="0"/>
              <a:t>El PIB de un país  durante el año 2005 es de 1000 </a:t>
            </a:r>
            <a:r>
              <a:rPr lang="es-ES" dirty="0" err="1" smtClean="0"/>
              <a:t>u.m.</a:t>
            </a:r>
            <a:r>
              <a:rPr lang="es-ES" dirty="0" smtClean="0"/>
              <a:t> y en el 2006  fue de 1.300 </a:t>
            </a:r>
            <a:r>
              <a:rPr lang="es-ES" dirty="0" err="1" smtClean="0"/>
              <a:t>u.m.</a:t>
            </a:r>
            <a:r>
              <a:rPr lang="es-ES" dirty="0" smtClean="0"/>
              <a:t>  Si la inflación  fue del 3%,  calcula el PIB real del 2006.</a:t>
            </a:r>
          </a:p>
          <a:p>
            <a:r>
              <a:rPr lang="es-ES" dirty="0" smtClean="0"/>
              <a:t>El PIB de otro país fue de 20.000  </a:t>
            </a:r>
            <a:r>
              <a:rPr lang="es-ES" dirty="0" err="1" smtClean="0"/>
              <a:t>u.m.</a:t>
            </a:r>
            <a:r>
              <a:rPr lang="es-ES" dirty="0" smtClean="0"/>
              <a:t> en el 2005 y de 21.500 </a:t>
            </a:r>
            <a:r>
              <a:rPr lang="es-ES" dirty="0" err="1" smtClean="0"/>
              <a:t>u.m.</a:t>
            </a:r>
            <a:r>
              <a:rPr lang="es-ES" dirty="0" smtClean="0"/>
              <a:t> en el 2006  con una </a:t>
            </a:r>
            <a:r>
              <a:rPr lang="es-ES" dirty="0" err="1" smtClean="0"/>
              <a:t>iinflación</a:t>
            </a:r>
            <a:r>
              <a:rPr lang="es-ES" dirty="0" smtClean="0"/>
              <a:t> del 10%. Calcula el PIB real del 2006 y razona si la </a:t>
            </a:r>
            <a:r>
              <a:rPr lang="es-ES" dirty="0" err="1" smtClean="0"/>
              <a:t>economia</a:t>
            </a:r>
            <a:r>
              <a:rPr lang="es-ES" dirty="0" smtClean="0"/>
              <a:t> de este país  ha crecido o no.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0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Actividad 6</a:t>
            </a:r>
            <a:endParaRPr lang="es-ES" dirty="0" smtClean="0"/>
          </a:p>
          <a:p>
            <a:r>
              <a:rPr lang="es-ES" dirty="0" smtClean="0"/>
              <a:t>El PIB de un </a:t>
            </a:r>
            <a:r>
              <a:rPr lang="es-ES" dirty="0" err="1" smtClean="0"/>
              <a:t>pais</a:t>
            </a:r>
            <a:r>
              <a:rPr lang="es-ES" dirty="0" smtClean="0"/>
              <a:t> durante el año 2005 es de 1.000 </a:t>
            </a:r>
            <a:r>
              <a:rPr lang="es-ES" dirty="0" err="1" smtClean="0"/>
              <a:t>u.m.</a:t>
            </a:r>
            <a:r>
              <a:rPr lang="es-ES" dirty="0" smtClean="0"/>
              <a:t> y en el 2006 es de 1.300 </a:t>
            </a:r>
            <a:r>
              <a:rPr lang="es-ES" dirty="0" err="1" smtClean="0"/>
              <a:t>u.m.</a:t>
            </a:r>
            <a:r>
              <a:rPr lang="es-ES" dirty="0" smtClean="0"/>
              <a:t> Si la inflación ha sido del  3%, calcula el PIB real del 2006.</a:t>
            </a:r>
          </a:p>
          <a:p>
            <a:r>
              <a:rPr lang="es-ES" dirty="0" smtClean="0"/>
              <a:t>El PIB </a:t>
            </a:r>
            <a:r>
              <a:rPr lang="es-ES" dirty="0" err="1" smtClean="0"/>
              <a:t>d‘e</a:t>
            </a:r>
            <a:r>
              <a:rPr lang="es-ES" dirty="0" smtClean="0"/>
              <a:t> otro país  fue de 20.000 </a:t>
            </a:r>
            <a:r>
              <a:rPr lang="es-ES" dirty="0" err="1" smtClean="0"/>
              <a:t>u.m.</a:t>
            </a:r>
            <a:r>
              <a:rPr lang="es-ES" dirty="0" smtClean="0"/>
              <a:t> en el 2005 </a:t>
            </a:r>
            <a:r>
              <a:rPr lang="es-ES" dirty="0" err="1" smtClean="0"/>
              <a:t>yde</a:t>
            </a:r>
            <a:r>
              <a:rPr lang="es-ES" dirty="0" smtClean="0"/>
              <a:t> 21.500 </a:t>
            </a:r>
            <a:r>
              <a:rPr lang="es-ES" dirty="0" err="1" smtClean="0"/>
              <a:t>u.m.</a:t>
            </a:r>
            <a:r>
              <a:rPr lang="es-ES" dirty="0" smtClean="0"/>
              <a:t> en el 2006 con una inflación del 10%. Calcula el PIB real del 2006 y  razona si la </a:t>
            </a:r>
            <a:r>
              <a:rPr lang="es-ES" dirty="0" err="1" smtClean="0"/>
              <a:t>economia</a:t>
            </a:r>
            <a:r>
              <a:rPr lang="es-ES" dirty="0" smtClean="0"/>
              <a:t> de este  país ha crecido o no</a:t>
            </a:r>
          </a:p>
          <a:p>
            <a:endParaRPr lang="es-ES" b="1" dirty="0" smtClean="0"/>
          </a:p>
          <a:p>
            <a:r>
              <a:rPr lang="es-ES" b="1" dirty="0" smtClean="0"/>
              <a:t>Actividad  7</a:t>
            </a:r>
            <a:endParaRPr lang="es-ES" dirty="0" smtClean="0"/>
          </a:p>
          <a:p>
            <a:r>
              <a:rPr lang="es-ES" dirty="0" smtClean="0"/>
              <a:t>Qué  contribuye más al PIB de un país: </a:t>
            </a:r>
            <a:r>
              <a:rPr lang="es-ES" dirty="0" smtClean="0"/>
              <a:t>la extracción </a:t>
            </a:r>
            <a:r>
              <a:rPr lang="es-ES" dirty="0" smtClean="0"/>
              <a:t>en una mina de 1 quilo de oro o de 1quilo de plata? ¿1 hora de trabajo cualificado o 1 hora de trabajo no cualificado?</a:t>
            </a:r>
          </a:p>
          <a:p>
            <a:endParaRPr lang="es-ES" b="1" dirty="0" smtClean="0"/>
          </a:p>
          <a:p>
            <a:r>
              <a:rPr lang="es-ES" b="1" dirty="0" smtClean="0"/>
              <a:t>Actividad 8 . PIB (gasto)</a:t>
            </a:r>
            <a:endParaRPr lang="es-ES" dirty="0" smtClean="0"/>
          </a:p>
          <a:p>
            <a:r>
              <a:rPr lang="es-ES" dirty="0" smtClean="0"/>
              <a:t>Calcula el PIB y el </a:t>
            </a:r>
            <a:r>
              <a:rPr lang="es-ES" dirty="0" err="1" smtClean="0"/>
              <a:t>multipicador</a:t>
            </a:r>
            <a:r>
              <a:rPr lang="es-ES" dirty="0" smtClean="0"/>
              <a:t> Keynesiano</a:t>
            </a:r>
          </a:p>
          <a:p>
            <a:r>
              <a:rPr lang="es-ES" dirty="0" smtClean="0"/>
              <a:t>C =50 +0,95 · Renta disponible</a:t>
            </a:r>
          </a:p>
          <a:p>
            <a:r>
              <a:rPr lang="es-ES" dirty="0" smtClean="0"/>
              <a:t>I = </a:t>
            </a:r>
            <a:r>
              <a:rPr lang="es-ES" dirty="0" smtClean="0"/>
              <a:t>150 G </a:t>
            </a:r>
            <a:r>
              <a:rPr lang="es-ES" dirty="0" smtClean="0"/>
              <a:t>= 300</a:t>
            </a:r>
          </a:p>
          <a:p>
            <a:r>
              <a:rPr lang="es-ES" dirty="0" smtClean="0"/>
              <a:t>X = 100  M = 200</a:t>
            </a:r>
          </a:p>
          <a:p>
            <a:endParaRPr lang="es-ES" b="1" dirty="0" smtClean="0"/>
          </a:p>
          <a:p>
            <a:r>
              <a:rPr lang="es-ES" b="1" dirty="0" err="1" smtClean="0"/>
              <a:t>Activitat</a:t>
            </a:r>
            <a:r>
              <a:rPr lang="es-ES" b="1" dirty="0" smtClean="0"/>
              <a:t> 9  PIB (ingresos o renta)</a:t>
            </a:r>
            <a:endParaRPr lang="es-ES" dirty="0" smtClean="0"/>
          </a:p>
          <a:p>
            <a:r>
              <a:rPr lang="es-ES" dirty="0" smtClean="0"/>
              <a:t>Calcula el </a:t>
            </a:r>
            <a:r>
              <a:rPr lang="es-ES" dirty="0" err="1" smtClean="0"/>
              <a:t>PIBpm</a:t>
            </a:r>
            <a:r>
              <a:rPr lang="es-ES" dirty="0" smtClean="0"/>
              <a:t>, </a:t>
            </a:r>
            <a:r>
              <a:rPr lang="es-ES" dirty="0" err="1" smtClean="0"/>
              <a:t>PIBcf</a:t>
            </a:r>
            <a:r>
              <a:rPr lang="es-ES" dirty="0" smtClean="0"/>
              <a:t>, </a:t>
            </a:r>
            <a:r>
              <a:rPr lang="es-ES" dirty="0" err="1" smtClean="0"/>
              <a:t>PNBpm</a:t>
            </a:r>
            <a:r>
              <a:rPr lang="es-ES" dirty="0" smtClean="0"/>
              <a:t>, </a:t>
            </a:r>
            <a:r>
              <a:rPr lang="es-ES" dirty="0" err="1" smtClean="0"/>
              <a:t>PNBcf</a:t>
            </a:r>
            <a:r>
              <a:rPr lang="es-ES" dirty="0" smtClean="0"/>
              <a:t>, RN, </a:t>
            </a:r>
            <a:r>
              <a:rPr lang="es-ES" dirty="0" err="1" smtClean="0"/>
              <a:t>RPy</a:t>
            </a:r>
            <a:r>
              <a:rPr lang="es-ES" dirty="0" smtClean="0"/>
              <a:t> RPD:</a:t>
            </a:r>
          </a:p>
          <a:p>
            <a:r>
              <a:rPr lang="es-ES" dirty="0" err="1" smtClean="0"/>
              <a:t>rfen</a:t>
            </a:r>
            <a:r>
              <a:rPr lang="es-ES" dirty="0" smtClean="0"/>
              <a:t> 15, </a:t>
            </a:r>
            <a:r>
              <a:rPr lang="es-ES" dirty="0" err="1" smtClean="0"/>
              <a:t>rfne</a:t>
            </a:r>
            <a:r>
              <a:rPr lang="es-ES" dirty="0" smtClean="0"/>
              <a:t> 20, IVA 150, Subvenciones 30, </a:t>
            </a:r>
            <a:r>
              <a:rPr lang="es-ES" dirty="0" err="1" smtClean="0"/>
              <a:t>Amortitzaciones</a:t>
            </a:r>
            <a:r>
              <a:rPr lang="es-ES" dirty="0" smtClean="0"/>
              <a:t> 40,Alquiler 100, Salario 450, Intereses150, Beneficios 250, Impuesto sobre los beneficios 50, Cotizaciones a la  Seguridad social 70, Beneficios no distribuidos 80, IRPF 120, Transferencias (subsidios) 60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-1467544"/>
            <a:ext cx="8686800" cy="7922352"/>
          </a:xfrm>
        </p:spPr>
        <p:txBody>
          <a:bodyPr/>
          <a:lstStyle/>
          <a:p>
            <a:pPr>
              <a:buNone/>
            </a:pP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323528" y="0"/>
            <a:ext cx="88204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dirty="0" smtClean="0"/>
          </a:p>
          <a:p>
            <a:r>
              <a:rPr lang="es-ES" b="1" dirty="0" smtClean="0"/>
              <a:t>Actividad </a:t>
            </a:r>
            <a:r>
              <a:rPr lang="es-ES" b="1" dirty="0" smtClean="0"/>
              <a:t>10. PIB (ingreso o renta)</a:t>
            </a:r>
            <a:endParaRPr lang="es-ES" dirty="0" smtClean="0"/>
          </a:p>
          <a:p>
            <a:r>
              <a:rPr lang="es-ES" dirty="0" smtClean="0"/>
              <a:t>Calcula los salarios, los beneficios no distribuidos, las transferencias (subsidios) y el consumo:</a:t>
            </a:r>
          </a:p>
          <a:p>
            <a:r>
              <a:rPr lang="es-ES" dirty="0" err="1" smtClean="0"/>
              <a:t>PIBpm</a:t>
            </a:r>
            <a:r>
              <a:rPr lang="es-ES" dirty="0" smtClean="0"/>
              <a:t> 4000, </a:t>
            </a:r>
            <a:r>
              <a:rPr lang="es-ES" dirty="0" err="1" smtClean="0"/>
              <a:t>rfen</a:t>
            </a:r>
            <a:r>
              <a:rPr lang="es-ES" dirty="0" smtClean="0"/>
              <a:t> 10, </a:t>
            </a:r>
            <a:r>
              <a:rPr lang="es-ES" dirty="0" err="1" smtClean="0"/>
              <a:t>rfne</a:t>
            </a:r>
            <a:r>
              <a:rPr lang="es-ES" dirty="0" smtClean="0"/>
              <a:t> 5, IVA 200, Subvenciones 0, Amortizaciones 50, Alquileres 745, Intereses 1.000, Beneficios 500, RP 3.000, Impuesto sobre los  beneficios 145,</a:t>
            </a:r>
          </a:p>
          <a:p>
            <a:r>
              <a:rPr lang="es-ES" dirty="0" smtClean="0"/>
              <a:t>Cotizaciones a la Seguridad  Social 400, RPD 2.500, IRPF 600, Ahorro 250.</a:t>
            </a:r>
          </a:p>
          <a:p>
            <a:endParaRPr lang="es-ES" b="1" dirty="0" smtClean="0"/>
          </a:p>
          <a:p>
            <a:r>
              <a:rPr lang="es-ES" b="1" dirty="0" err="1" smtClean="0"/>
              <a:t>Activitat</a:t>
            </a:r>
            <a:r>
              <a:rPr lang="es-ES" b="1" dirty="0" smtClean="0"/>
              <a:t>  11.</a:t>
            </a:r>
            <a:endParaRPr lang="es-ES" dirty="0" smtClean="0"/>
          </a:p>
          <a:p>
            <a:r>
              <a:rPr lang="es-ES" dirty="0" smtClean="0"/>
              <a:t>Calcula el </a:t>
            </a:r>
            <a:r>
              <a:rPr lang="es-ES" dirty="0" err="1" smtClean="0"/>
              <a:t>PNNpm</a:t>
            </a:r>
            <a:r>
              <a:rPr lang="es-ES" dirty="0" smtClean="0"/>
              <a:t>, la RPD,  los beneficios no distribuidos y los impuestos indirectos (IVA):</a:t>
            </a:r>
          </a:p>
          <a:p>
            <a:r>
              <a:rPr lang="es-ES" dirty="0" err="1" smtClean="0"/>
              <a:t>PNBpm</a:t>
            </a:r>
            <a:r>
              <a:rPr lang="es-ES" dirty="0" smtClean="0"/>
              <a:t> 55.000, RN 45.000, RP 40.000, Cotizaciones a la Seguridad social 3.000,</a:t>
            </a:r>
          </a:p>
          <a:p>
            <a:r>
              <a:rPr lang="es-ES" dirty="0" smtClean="0"/>
              <a:t>Impuesto sobre los beneficios 1.000, impuestos directos (IRPF) 6.000, Transferencias 1.000,</a:t>
            </a:r>
          </a:p>
          <a:p>
            <a:r>
              <a:rPr lang="es-ES" dirty="0" smtClean="0"/>
              <a:t>Subvenciones 1.000, Amortizaciones 4.000.</a:t>
            </a:r>
            <a:endParaRPr lang="es-ES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782</TotalTime>
  <Words>664</Words>
  <Application>Microsoft Office PowerPoint</Application>
  <PresentationFormat>Presentación en pantalla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Brío</vt:lpstr>
      <vt:lpstr>Diapositiva 1</vt:lpstr>
      <vt:lpstr>Diapositiva 2</vt:lpstr>
      <vt:lpstr>Diapositiva 3</vt:lpstr>
      <vt:lpstr>Diapositiva 4</vt:lpstr>
      <vt:lpstr>Diapositiva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 ENMA</dc:creator>
  <cp:lastModifiedBy>MARIA ENMA</cp:lastModifiedBy>
  <cp:revision>7</cp:revision>
  <dcterms:created xsi:type="dcterms:W3CDTF">2014-05-02T13:09:47Z</dcterms:created>
  <dcterms:modified xsi:type="dcterms:W3CDTF">2014-05-03T02:14:47Z</dcterms:modified>
</cp:coreProperties>
</file>