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_rels/presentation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ca-ES"/>
              <a:t>Feu clic per editar el format de les notes</a:t>
            </a:r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32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ca-ES"/>
              <a:t>&lt;capçalera&gt;</a:t>
            </a:r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dt"/>
          </p:nvPr>
        </p:nvSpPr>
        <p:spPr>
          <a:xfrm>
            <a:off x="4279320" y="0"/>
            <a:ext cx="328032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ca-ES"/>
              <a:t>&lt;data/hora&gt;</a:t>
            </a:r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32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ca-ES"/>
              <a:t>&lt;peu de pàgina&gt;</a:t>
            </a:r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sldNum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6111A101-01C1-4131-91E1-C1A1D14111F1}" type="slidenum">
              <a:rPr lang="ca-ES"/>
              <a:t>&lt;número&gt;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11796120" cy="1179612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95" name="CustomShape 2"/>
          <p:cNvSpPr/>
          <p:nvPr/>
        </p:nvSpPr>
        <p:spPr>
          <a:xfrm>
            <a:off x="0" y="0"/>
            <a:ext cx="11796120" cy="117961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C1F19101-1151-41D1-81A1-617101F191A1}" type="slidenum">
              <a:rPr lang="ca-ES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564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4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564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>
              <a:lnSpc>
                <a:spcPct val="100000"/>
              </a:lnSpc>
            </a:pPr>
            <a:r>
              <a:rPr lang="ca-ES"/>
              <a:t>Feu clic per editar el format del text del títol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000" cy="3976560"/>
          </a:xfrm>
          <a:prstGeom prst="rect">
            <a:avLst/>
          </a:prstGeom>
        </p:spPr>
        <p:txBody>
          <a:bodyPr bIns="0" lIns="0" rIns="0" tIns="0" wrap="none"/>
          <a:p>
            <a:r>
              <a:rPr lang="ca-ES"/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a-ES"/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a-ES"/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a-ES"/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a-ES"/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a-ES"/>
              <a:t>Sisè nivell d'esquema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a-ES"/>
              <a:t>Setè nivell d'esquema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ca-ES"/>
              <a:t>Feu clic per editar el format del text del títol</a:t>
            </a:r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ca-ES"/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a-ES"/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a-ES"/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a-ES"/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a-ES"/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a-ES"/>
              <a:t>Sisè nivell d'esquema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a-ES"/>
              <a:t>Setè nivell d'esquema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ustomShape 1"/>
          <p:cNvSpPr/>
          <p:nvPr/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i="1" lang="ca-ES" sz="5400">
                <a:solidFill>
                  <a:srgbClr val="77933c"/>
                </a:solidFill>
                <a:latin typeface="Calibri"/>
              </a:rPr>
              <a:t>Producción y costes</a:t>
            </a:r>
            <a:endParaRPr/>
          </a:p>
        </p:txBody>
      </p:sp>
      <p:sp>
        <p:nvSpPr>
          <p:cNvPr id="74" name="CustomShape 2"/>
          <p:cNvSpPr/>
          <p:nvPr/>
        </p:nvSpPr>
        <p:spPr>
          <a:xfrm>
            <a:off x="1371600" y="3886200"/>
            <a:ext cx="6399720" cy="1751400"/>
          </a:xfrm>
          <a:prstGeom prst="rect">
            <a:avLst/>
          </a:prstGeom>
        </p:spPr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0" y="-675360"/>
            <a:ext cx="8685720" cy="9000000"/>
          </a:xfrm>
          <a:prstGeom prst="rect">
            <a:avLst/>
          </a:prstGeom>
        </p:spPr>
      </p:sp>
      <p:sp>
        <p:nvSpPr>
          <p:cNvPr id="76" name="CustomShape 2"/>
          <p:cNvSpPr/>
          <p:nvPr/>
        </p:nvSpPr>
        <p:spPr>
          <a:xfrm>
            <a:off x="0" y="0"/>
            <a:ext cx="8603280" cy="72082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Actividad 1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Una empresa produce camisas con las siguientes tecnologias: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Tecnologia Trabajo (horas) Capital (máquinas) Camisas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A                    4                          6                               8.000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B                    6                          4                               8.000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C                    5                          6                              7.500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 </a:t>
            </a:r>
            <a:r>
              <a:rPr lang="ca-ES" sz="1400">
                <a:solidFill>
                  <a:srgbClr val="000000"/>
                </a:solidFill>
                <a:latin typeface="cmr10"/>
              </a:rPr>
              <a:t>a) Calcula la productividad del factor trabajo y del capital de la tecnologia A.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b) Calcula el coste total de cada tecnologia,  si el coste del trabajo es de 200 euros/hora y el coste del capital 400 €/máquina.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c) Indica qué tecnologia es la técnicamente y económicamente más eficiente.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ca-ES" sz="1600">
                <a:solidFill>
                  <a:srgbClr val="000000"/>
                </a:solidFill>
                <a:latin typeface="cmr10"/>
              </a:rPr>
              <a:t>Actividad 2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ca-ES" sz="1400">
                <a:solidFill>
                  <a:srgbClr val="000000"/>
                </a:solidFill>
                <a:latin typeface="cmr10"/>
              </a:rPr>
              <a:t>D</a:t>
            </a:r>
            <a:r>
              <a:rPr lang="ca-ES" sz="1400">
                <a:solidFill>
                  <a:srgbClr val="000000"/>
                </a:solidFill>
                <a:latin typeface="cmr10"/>
              </a:rPr>
              <a:t>ecides vender figuras de cerámica en una feria ambulante. Pagas 200€ por ocupación de via pública y los costes variables (mano de obra y argila) son los siguientes: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C C.V (€)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1 10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2 18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3 24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4 30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5 35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6 41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7 50</a:t>
            </a: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8 60        El precio de venta de la figura de cerámica es de 80 €.  a) Calcula numéricamente en una tabla los costos totales, los costes totales medios, los costes variables medios, el coste marginal, los ingresos totales, el ingreso marginal, los beneficios totales  y el beneficio marginal.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78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79" name="CustomShape 3"/>
          <p:cNvSpPr/>
          <p:nvPr/>
        </p:nvSpPr>
        <p:spPr>
          <a:xfrm>
            <a:off x="0" y="197280"/>
            <a:ext cx="9142920" cy="53017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alibri"/>
              </a:rPr>
              <a:t>Actividad  3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Una empresa produce 50 bolígrafos con un coste de 25 €. Si se aumenta la producción a 51 bolígrafos, el coste asciende a 25,40 €.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¿Cúal es el coste marginal de la unidad 51?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Arial"/>
              </a:rPr>
              <a:t>Actividad  </a:t>
            </a:r>
            <a:r>
              <a:rPr b="1" lang="ca-ES" sz="1600">
                <a:solidFill>
                  <a:srgbClr val="000000"/>
                </a:solidFill>
                <a:latin typeface="Arial"/>
              </a:rPr>
              <a:t>4.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Se conocen los siguientes datos de una empresa: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Número de trabajadores Producción total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0                                                     0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1                                                     4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2                                                    10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3                                                    25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4                                                    38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5                                                     43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6                                                     43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7                                                     39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Calcula la productividad media y la productividad marginal de la empresa y represéntalas gráficamente.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Table 1"/>
          <p:cNvGraphicFramePr/>
          <p:nvPr/>
        </p:nvGraphicFramePr>
        <p:xfrm>
          <a:off x="3505320" y="3456000"/>
          <a:ext cx="3837960" cy="1453680"/>
        </p:xfrm>
        <a:graphic>
          <a:graphicData uri="http://schemas.openxmlformats.org/drawingml/2006/table">
            <a:tbl>
              <a:tblPr/>
              <a:tblGrid>
                <a:gridCol w="1576440"/>
                <a:gridCol w="2261520"/>
              </a:tblGrid>
              <a:tr h="26100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Trabajadores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Producción semanal</a:t>
                      </a:r>
                      <a:endParaRPr/>
                    </a:p>
                  </a:txBody>
                  <a:tcPr/>
                </a:tc>
              </a:tr>
              <a:tr h="261000"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1000</a:t>
                      </a:r>
                      <a:endParaRPr/>
                    </a:p>
                  </a:txBody>
                  <a:tcPr/>
                </a:tc>
              </a:tr>
              <a:tr h="261000"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2500</a:t>
                      </a:r>
                      <a:endParaRPr/>
                    </a:p>
                  </a:txBody>
                  <a:tcPr/>
                </a:tc>
              </a:tr>
              <a:tr h="261000"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4200</a:t>
                      </a:r>
                      <a:endParaRPr/>
                    </a:p>
                  </a:txBody>
                  <a:tcPr/>
                </a:tc>
              </a:tr>
              <a:tr h="261000"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6000</a:t>
                      </a:r>
                      <a:endParaRPr/>
                    </a:p>
                  </a:txBody>
                  <a:tcPr/>
                </a:tc>
              </a:tr>
              <a:tr h="261000"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7500</a:t>
                      </a:r>
                      <a:endParaRPr/>
                    </a:p>
                  </a:txBody>
                  <a:tcPr/>
                </a:tc>
              </a:tr>
              <a:tr h="261000"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8400</a:t>
                      </a:r>
                      <a:endParaRPr/>
                    </a:p>
                  </a:txBody>
                  <a:tcPr/>
                </a:tc>
              </a:tr>
              <a:tr h="261000"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9100</a:t>
                      </a:r>
                      <a:endParaRPr/>
                    </a:p>
                  </a:txBody>
                  <a:tcPr/>
                </a:tc>
              </a:tr>
              <a:tr h="261000"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9600</a:t>
                      </a:r>
                      <a:endParaRPr/>
                    </a:p>
                  </a:txBody>
                  <a:tcPr/>
                </a:tc>
              </a:tr>
              <a:tr h="261000"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9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9900</a:t>
                      </a:r>
                      <a:endParaRPr/>
                    </a:p>
                  </a:txBody>
                  <a:tcPr/>
                </a:tc>
              </a:tr>
              <a:tr h="261000"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ca-ES" sz="12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10000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1" name="CustomShape 2"/>
          <p:cNvSpPr/>
          <p:nvPr/>
        </p:nvSpPr>
        <p:spPr>
          <a:xfrm>
            <a:off x="0" y="-384120"/>
            <a:ext cx="9142920" cy="365040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ca-ES" sz="1200">
                <a:solidFill>
                  <a:srgbClr val="000000"/>
                </a:solidFill>
                <a:latin typeface="Times New Roman"/>
                <a:ea typeface="SimSun"/>
              </a:rPr>
              <a:t>  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Arial"/>
                <a:ea typeface="SimSun"/>
              </a:rPr>
              <a:t>Actividad 5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ca-ES" sz="1500">
                <a:solidFill>
                  <a:srgbClr val="000000"/>
                </a:solidFill>
                <a:latin typeface="Arial"/>
                <a:ea typeface="SimSun"/>
              </a:rPr>
              <a:t> </a:t>
            </a:r>
            <a:r>
              <a:rPr b="1" lang="ca-ES" sz="1500">
                <a:solidFill>
                  <a:srgbClr val="000000"/>
                </a:solidFill>
                <a:latin typeface="Arial"/>
                <a:ea typeface="SimSun"/>
              </a:rPr>
              <a:t>Una </a:t>
            </a:r>
            <a:r>
              <a:rPr b="1" lang="ca-ES" sz="1500">
                <a:solidFill>
                  <a:srgbClr val="000000"/>
                </a:solidFill>
                <a:latin typeface="cmr10"/>
                <a:ea typeface="SimSun"/>
              </a:rPr>
              <a:t>empresa que se dedica a la elaboración y venta de jarrones ha producido 20.000 unidades durante el año 2007 que ha vendido a 35 euros la unidad. Para ello ha incurrido en unos costes fijos (maquinaria, instalaciones..) de 200.000 euros y en unos costes variables ( mano de obra, materiales..) por unidad producida de 20 euros. Con estos datos calcula:</a:t>
            </a:r>
            <a:endParaRPr/>
          </a:p>
          <a:p>
            <a:pPr>
              <a:lnSpc>
                <a:spcPct val="100000"/>
              </a:lnSpc>
            </a:pPr>
            <a:r>
              <a:rPr b="1" lang="ca-ES" sz="1500">
                <a:solidFill>
                  <a:srgbClr val="000000"/>
                </a:solidFill>
                <a:latin typeface="cmr10"/>
                <a:ea typeface="SimSun"/>
              </a:rPr>
              <a:t> </a:t>
            </a:r>
            <a:r>
              <a:rPr b="1" lang="ca-ES" sz="1500">
                <a:solidFill>
                  <a:srgbClr val="000000"/>
                </a:solidFill>
                <a:latin typeface="cmr10"/>
                <a:ea typeface="SimSun"/>
              </a:rPr>
              <a:t>a) El coste unitario o coste medio.</a:t>
            </a:r>
            <a:endParaRPr/>
          </a:p>
          <a:p>
            <a:pPr>
              <a:lnSpc>
                <a:spcPct val="100000"/>
              </a:lnSpc>
            </a:pPr>
            <a:r>
              <a:rPr b="1" lang="ca-ES" sz="1500">
                <a:solidFill>
                  <a:srgbClr val="000000"/>
                </a:solidFill>
                <a:latin typeface="cmr10"/>
                <a:ea typeface="SimSun"/>
              </a:rPr>
              <a:t> </a:t>
            </a:r>
            <a:r>
              <a:rPr b="1" lang="ca-ES" sz="1500">
                <a:solidFill>
                  <a:srgbClr val="000000"/>
                </a:solidFill>
                <a:latin typeface="cmr10"/>
                <a:ea typeface="SimSun"/>
              </a:rPr>
              <a:t>b) El beneficio anual de la empresa y el beneficio obtenido por unidad vendida.</a:t>
            </a:r>
            <a:endParaRPr/>
          </a:p>
          <a:p>
            <a:pPr>
              <a:lnSpc>
                <a:spcPct val="100000"/>
              </a:lnSpc>
            </a:pPr>
            <a:r>
              <a:rPr b="1" lang="ca-ES" sz="1500">
                <a:solidFill>
                  <a:srgbClr val="000000"/>
                </a:solidFill>
                <a:latin typeface="cmr10"/>
                <a:ea typeface="SimSun"/>
              </a:rPr>
              <a:t>  </a:t>
            </a:r>
            <a:r>
              <a:rPr b="1" lang="ca-ES" sz="1500">
                <a:solidFill>
                  <a:srgbClr val="000000"/>
                </a:solidFill>
                <a:latin typeface="cmr10"/>
                <a:ea typeface="SimSun"/>
              </a:rPr>
              <a:t>Un agricultor se dedica a la explotación de olivos. Durante varios años ha recopilado datos acerca del nº de personas contratadas y de la producción obtenida.</a:t>
            </a:r>
            <a:endParaRPr/>
          </a:p>
          <a:p>
            <a:pPr>
              <a:lnSpc>
                <a:spcPct val="100000"/>
              </a:lnSpc>
            </a:pPr>
            <a:r>
              <a:rPr b="1" lang="ca-ES" sz="1500">
                <a:solidFill>
                  <a:srgbClr val="000000"/>
                </a:solidFill>
                <a:latin typeface="cmr10"/>
                <a:ea typeface="SimSun"/>
              </a:rPr>
              <a:t>Con los datos de la tabla añade las columnas de  productividad media y productividad </a:t>
            </a:r>
            <a:endParaRPr/>
          </a:p>
          <a:p>
            <a:pPr>
              <a:lnSpc>
                <a:spcPct val="100000"/>
              </a:lnSpc>
            </a:pPr>
            <a:r>
              <a:rPr b="1" lang="ca-ES" sz="1500">
                <a:solidFill>
                  <a:srgbClr val="000000"/>
                </a:solidFill>
                <a:latin typeface="cmr10"/>
                <a:ea typeface="SimSun"/>
              </a:rPr>
              <a:t>marginal</a:t>
            </a:r>
            <a:endParaRPr/>
          </a:p>
          <a:p>
            <a:pPr>
              <a:lnSpc>
                <a:spcPct val="100000"/>
              </a:lnSpc>
            </a:pPr>
            <a:r>
              <a:rPr b="1" lang="ca-ES" sz="1500">
                <a:solidFill>
                  <a:srgbClr val="000000"/>
                </a:solidFill>
                <a:latin typeface="cmr10"/>
                <a:ea typeface="SimSun"/>
              </a:rPr>
              <a:t>b)¿Se cumple la ley de los rendimientos decrecientes?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83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84" name="CustomShape 3"/>
          <p:cNvSpPr/>
          <p:nvPr/>
        </p:nvSpPr>
        <p:spPr>
          <a:xfrm>
            <a:off x="0" y="0"/>
            <a:ext cx="9142920" cy="66913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alibri"/>
              </a:rPr>
              <a:t>Actividad 6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 sz="1400">
                <a:solidFill>
                  <a:srgbClr val="000000"/>
                </a:solidFill>
                <a:latin typeface="cmr10"/>
              </a:rPr>
              <a:t>Completa la si</a:t>
            </a:r>
            <a:r>
              <a:rPr lang="ca-ES" sz="1500">
                <a:solidFill>
                  <a:srgbClr val="000000"/>
                </a:solidFill>
                <a:latin typeface="cmr10"/>
              </a:rPr>
              <a:t>guiente tabla.: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Trabajo (horas) 0 1 2 3 4 5 6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Producción Total 0 150 760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Productividad media 200 150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Productividad marginal 200 150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 </a:t>
            </a:r>
            <a:r>
              <a:rPr b="1" lang="ca-ES" sz="1500">
                <a:solidFill>
                  <a:srgbClr val="000000"/>
                </a:solidFill>
                <a:latin typeface="cmr10"/>
              </a:rPr>
              <a:t>Actividad  7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Un fabricante de bicicletes dispone de los siguientes datos: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Número de operarios Producción de bicicletas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1                                               10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2                                               22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3                                               32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4                                               40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5                                               45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6                                               45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7                                               41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a) Calcula la productividad media y la productividad marginal.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b) ¿Aparecen rendimientos decrecientes? ¿En qué momento?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c) ¿Cuáles son las causas de una productividad marginal negativa?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ca-ES" sz="1500">
                <a:solidFill>
                  <a:srgbClr val="000000"/>
                </a:solidFill>
                <a:latin typeface="cmr10"/>
              </a:rPr>
              <a:t>Activididad  8.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Para producir 600 calcetines se disponen de dos alternativas: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La tecnologia A utiliza 3 unidades de trabajo y 4 de capital; el método B utiliza 5 unidades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de trabajo y 2 de capital.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Si el precio del trabajo es de 12 euros por unidad y el precio del capital de 18 euros, ¿qué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método utilizará el productor? </a:t>
            </a:r>
            <a:endParaRPr/>
          </a:p>
        </p:txBody>
      </p:sp>
    </p:spTree>
  </p:cSld>
  <p:timing>
    <p:tnLst>
      <p:par>
        <p:cTn dur="indefinite" id="7" nodeType="tmRoot" restart="never">
          <p:childTnLst>
            <p:seq>
              <p:cTn id="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86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87" name="CustomShape 3"/>
          <p:cNvSpPr/>
          <p:nvPr/>
        </p:nvSpPr>
        <p:spPr>
          <a:xfrm>
            <a:off x="720" y="0"/>
            <a:ext cx="9142920" cy="50266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ca-ES" sz="1500">
                <a:solidFill>
                  <a:srgbClr val="000000"/>
                </a:solidFill>
                <a:latin typeface="Calibri"/>
              </a:rPr>
              <a:t>Actividad 9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Los datos de una empresa son :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Producción Costos Fijos Costos Variables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0 10 0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1 10 20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2 10 38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3 10 54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4 10 68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5 10 80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6 10 90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7 10 95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Calcula el coste total, el coste total medio, el coste variable medio, el coste fijo medio y el coste marginal.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Represéntalos gráficamente.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Describe lo que observes. ¿Qué tipo de empresas presenta esta evolución en sus costes totales medios?</a:t>
            </a:r>
            <a:endParaRPr/>
          </a:p>
          <a:p>
            <a:pPr>
              <a:lnSpc>
                <a:spcPct val="100000"/>
              </a:lnSpc>
            </a:pPr>
            <a:r>
              <a:rPr lang="ca-ES" sz="1500">
                <a:solidFill>
                  <a:srgbClr val="000000"/>
                </a:solidFill>
                <a:latin typeface="cmr10"/>
              </a:rPr>
              <a:t>¿Qué efectos tendrá sobre la compe</a:t>
            </a:r>
            <a:r>
              <a:rPr lang="ca-ES" sz="1500">
                <a:solidFill>
                  <a:srgbClr val="000000"/>
                </a:solidFill>
                <a:latin typeface="Calibri"/>
              </a:rPr>
              <a:t>tencia?</a:t>
            </a:r>
            <a:endParaRPr/>
          </a:p>
        </p:txBody>
      </p:sp>
    </p:spTree>
  </p:cSld>
  <p:timing>
    <p:tnLst>
      <p:par>
        <p:cTn dur="indefinite" id="9" nodeType="tmRoot" restart="never">
          <p:childTnLst>
            <p:seq>
              <p:cTn id="1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89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90" name="CustomShape 3"/>
          <p:cNvSpPr/>
          <p:nvPr/>
        </p:nvSpPr>
        <p:spPr>
          <a:xfrm>
            <a:off x="0" y="0"/>
            <a:ext cx="9142920" cy="5301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 u="sng">
                <a:solidFill>
                  <a:srgbClr val="000000"/>
                </a:solidFill>
                <a:latin typeface="Calibri"/>
              </a:rPr>
              <a:t>Actividad 10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U</a:t>
            </a:r>
            <a:r>
              <a:rPr lang="ca-ES" sz="1600">
                <a:solidFill>
                  <a:srgbClr val="000000"/>
                </a:solidFill>
                <a:latin typeface="cmr10"/>
              </a:rPr>
              <a:t>na empresa que produce material de ferreteria dispone de las siguientes tecnologias: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Tecnologia Trabajo (horas) Capital (máquinas) Output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    </a:t>
            </a:r>
            <a:r>
              <a:rPr lang="ca-ES" sz="1600">
                <a:solidFill>
                  <a:srgbClr val="000000"/>
                </a:solidFill>
                <a:latin typeface="cmr10"/>
              </a:rPr>
              <a:t>A         6               2                10.000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    </a:t>
            </a:r>
            <a:r>
              <a:rPr lang="ca-ES" sz="1600">
                <a:solidFill>
                  <a:srgbClr val="000000"/>
                </a:solidFill>
                <a:latin typeface="cmr10"/>
              </a:rPr>
              <a:t>B         2               6                10.000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    </a:t>
            </a:r>
            <a:r>
              <a:rPr lang="ca-ES" sz="1600">
                <a:solidFill>
                  <a:srgbClr val="000000"/>
                </a:solidFill>
                <a:latin typeface="cmr10"/>
              </a:rPr>
              <a:t>C         4               4                 9.500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Calcula: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. la productividad del trabajo y del capital de la tecnologia A.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. el coste total para cada tecnologia, sabiendo que el salario por hora es de 30 €  y el coste de la máquina de 40 €/màquina.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. Indica que tecnologia es más eficiente tecnológicamente y económicamente.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 </a:t>
            </a:r>
            <a:endParaRPr/>
          </a:p>
        </p:txBody>
      </p:sp>
    </p:spTree>
  </p:cSld>
  <p:timing>
    <p:tnLst>
      <p:par>
        <p:cTn dur="indefinite" id="11" nodeType="tmRoot" restart="never">
          <p:childTnLst>
            <p:seq>
              <p:cTn id="1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92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93" name="CustomShape 3"/>
          <p:cNvSpPr/>
          <p:nvPr/>
        </p:nvSpPr>
        <p:spPr>
          <a:xfrm>
            <a:off x="0" y="58680"/>
            <a:ext cx="9683640" cy="5849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ca-ES" sz="1500" u="sng">
                <a:solidFill>
                  <a:srgbClr val="000000"/>
                </a:solidFill>
                <a:latin typeface="Calibri"/>
              </a:rPr>
              <a:t>Actividad 11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ca-ES" sz="1500">
                <a:solidFill>
                  <a:srgbClr val="000000"/>
                </a:solidFill>
                <a:latin typeface="Calibri"/>
              </a:rPr>
              <a:t>S</a:t>
            </a:r>
            <a:r>
              <a:rPr lang="ca-ES" sz="1600">
                <a:solidFill>
                  <a:srgbClr val="000000"/>
                </a:solidFill>
                <a:latin typeface="cmr10"/>
              </a:rPr>
              <a:t>e venden flores en un mercado municipal. Las tasas municipales son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 </a:t>
            </a:r>
            <a:r>
              <a:rPr lang="ca-ES" sz="1600">
                <a:solidFill>
                  <a:srgbClr val="000000"/>
                </a:solidFill>
                <a:latin typeface="cmr10"/>
              </a:rPr>
              <a:t>50 euros y los costos de compra de la mercaderia (CV) son: 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1 ramo 40 euros; 2 ramos, 70; 3 ramos 90; 4 ramos, 100; 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5 ramos 105; 6 ramos, 115; 7 ramos130 ; 8 ramos 160 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 </a:t>
            </a:r>
            <a:r>
              <a:rPr lang="ca-ES" sz="1600">
                <a:solidFill>
                  <a:srgbClr val="000000"/>
                </a:solidFill>
                <a:latin typeface="cmr10"/>
              </a:rPr>
              <a:t>9 ramos, 200 .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Completa la siguiente tabla y representa gráficamente los  CTMe, CVMe y CMg: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Cantidad CF CV CT CTMe CVMe CFMe CMg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0        50   0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1        50  40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2        50  70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3        50  90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4        50 100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5        50 105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6        50 115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7        50 130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8        50 160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9        50 200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Si el precio de venta es de 45 €, calcula los ingresos totales y los beneficios totales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mr10"/>
              </a:rPr>
              <a:t> </a:t>
            </a:r>
            <a:endParaRPr/>
          </a:p>
        </p:txBody>
      </p:sp>
    </p:spTree>
  </p:cSld>
  <p:timing>
    <p:tnLst>
      <p:par>
        <p:cTn dur="indefinite" id="13" nodeType="tmRoot" restart="never">
          <p:childTnLst>
            <p:seq>
              <p:cTn id="1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