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8" r:id="rId2"/>
    <p:sldId id="259" r:id="rId3"/>
    <p:sldId id="293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8A8F3-8AED-402E-A2C2-C8AF0B6791A2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08E91-CC1E-4592-A313-58D7EFCA5EB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E7390-F869-4F36-A050-ECFDF084A171}" type="slidenum">
              <a:rPr lang="es-ES"/>
              <a:pPr/>
              <a:t>1</a:t>
            </a:fld>
            <a:endParaRPr lang="es-ES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07B986-1635-4F06-922F-0E717D0817A7}" type="slidenum">
              <a:rPr lang="es-ES"/>
              <a:pPr/>
              <a:t>12</a:t>
            </a:fld>
            <a:endParaRPr lang="es-ES"/>
          </a:p>
        </p:txBody>
      </p:sp>
      <p:sp>
        <p:nvSpPr>
          <p:cNvPr id="96258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1A6EC-061B-4DCB-A8DC-81E8D1F61C69}" type="slidenum">
              <a:rPr lang="es-ES"/>
              <a:pPr/>
              <a:t>14</a:t>
            </a:fld>
            <a:endParaRPr lang="es-ES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A140DD-0067-4B99-B952-D4609527DB1F}" type="slidenum">
              <a:rPr lang="es-ES"/>
              <a:pPr/>
              <a:t>15</a:t>
            </a:fld>
            <a:endParaRPr lang="es-ES"/>
          </a:p>
        </p:txBody>
      </p:sp>
      <p:sp>
        <p:nvSpPr>
          <p:cNvPr id="56322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8419C-1E50-4DDA-B324-F15B201C1521}" type="slidenum">
              <a:rPr lang="es-ES"/>
              <a:pPr/>
              <a:t>16</a:t>
            </a:fld>
            <a:endParaRPr lang="es-E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33D5B4-2556-4014-A546-B6DB42678245}" type="slidenum">
              <a:rPr lang="es-ES"/>
              <a:pPr/>
              <a:t>17</a:t>
            </a:fld>
            <a:endParaRPr lang="es-ES"/>
          </a:p>
        </p:txBody>
      </p:sp>
      <p:sp>
        <p:nvSpPr>
          <p:cNvPr id="61442" name="Rectangle 2050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AB8E7-F63D-456D-A150-D6FC754873E1}" type="slidenum">
              <a:rPr lang="es-ES"/>
              <a:pPr/>
              <a:t>18</a:t>
            </a:fld>
            <a:endParaRPr lang="es-ES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2DD306-494A-46DE-BC6E-6565C32535E0}" type="slidenum">
              <a:rPr lang="es-ES"/>
              <a:pPr/>
              <a:t>19</a:t>
            </a:fld>
            <a:endParaRPr lang="es-ES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EFCE7-317C-40C5-AC7C-4B6E668B3C3B}" type="slidenum">
              <a:rPr lang="es-ES"/>
              <a:pPr/>
              <a:t>20</a:t>
            </a:fld>
            <a:endParaRPr lang="es-E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2E9BDA-1146-4668-8C7B-1E6A4B412DF2}" type="slidenum">
              <a:rPr lang="es-ES"/>
              <a:pPr/>
              <a:t>21</a:t>
            </a:fld>
            <a:endParaRPr lang="es-E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638A8A-4027-45DA-BA8B-A2CF7EE2D5B8}" type="slidenum">
              <a:rPr lang="es-ES"/>
              <a:pPr/>
              <a:t>22</a:t>
            </a:fld>
            <a:endParaRPr lang="es-ES"/>
          </a:p>
        </p:txBody>
      </p:sp>
      <p:sp>
        <p:nvSpPr>
          <p:cNvPr id="46082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D1952-A020-421C-966B-B7135563D79A}" type="slidenum">
              <a:rPr lang="es-ES"/>
              <a:pPr/>
              <a:t>2</a:t>
            </a:fld>
            <a:endParaRPr lang="es-E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0F1AEB-6443-4D54-ABB9-0DE0B22862DC}" type="slidenum">
              <a:rPr lang="es-ES"/>
              <a:pPr/>
              <a:t>23</a:t>
            </a:fld>
            <a:endParaRPr lang="es-ES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B2BC96-75CF-473C-B377-8AB67287BDAE}" type="slidenum">
              <a:rPr lang="es-ES"/>
              <a:pPr/>
              <a:t>24</a:t>
            </a:fld>
            <a:endParaRPr lang="es-ES"/>
          </a:p>
        </p:txBody>
      </p:sp>
      <p:sp>
        <p:nvSpPr>
          <p:cNvPr id="98306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41351-1052-49D8-9C0D-2975CEC4E8F9}" type="slidenum">
              <a:rPr lang="es-ES"/>
              <a:pPr/>
              <a:t>25</a:t>
            </a:fld>
            <a:endParaRPr lang="es-ES"/>
          </a:p>
        </p:txBody>
      </p:sp>
      <p:sp>
        <p:nvSpPr>
          <p:cNvPr id="49154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C1A397-FD1C-4A95-9102-D81BBCE9331B}" type="slidenum">
              <a:rPr lang="es-ES"/>
              <a:pPr/>
              <a:t>26</a:t>
            </a:fld>
            <a:endParaRPr lang="es-ES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34927-C93C-48F3-AA4B-2212E8893284}" type="slidenum">
              <a:rPr lang="es-ES"/>
              <a:pPr/>
              <a:t>27</a:t>
            </a:fld>
            <a:endParaRPr lang="es-ES"/>
          </a:p>
        </p:txBody>
      </p:sp>
      <p:sp>
        <p:nvSpPr>
          <p:cNvPr id="309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04664-8ED7-450E-AC60-8A09F46AC447}" type="slidenum">
              <a:rPr lang="es-ES"/>
              <a:pPr/>
              <a:t>28</a:t>
            </a:fld>
            <a:endParaRPr lang="es-ES"/>
          </a:p>
        </p:txBody>
      </p:sp>
      <p:sp>
        <p:nvSpPr>
          <p:cNvPr id="311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3074-07F8-4DD8-AB7D-6781CE8800EF}" type="slidenum">
              <a:rPr lang="es-ES"/>
              <a:pPr/>
              <a:t>29</a:t>
            </a:fld>
            <a:endParaRPr lang="es-ES"/>
          </a:p>
        </p:txBody>
      </p:sp>
      <p:sp>
        <p:nvSpPr>
          <p:cNvPr id="313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54B4C6-E96A-4F5A-9D79-02C67FB5B0FB}" type="slidenum">
              <a:rPr lang="es-ES"/>
              <a:pPr/>
              <a:t>30</a:t>
            </a:fld>
            <a:endParaRPr lang="es-ES"/>
          </a:p>
        </p:txBody>
      </p:sp>
      <p:sp>
        <p:nvSpPr>
          <p:cNvPr id="315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2998BA-1C37-444A-A556-0A3CFF64436D}" type="slidenum">
              <a:rPr lang="es-ES"/>
              <a:pPr/>
              <a:t>31</a:t>
            </a:fld>
            <a:endParaRPr lang="es-ES"/>
          </a:p>
        </p:txBody>
      </p:sp>
      <p:sp>
        <p:nvSpPr>
          <p:cNvPr id="317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4B2D21-D117-4BF1-B969-2FC248192E69}" type="slidenum">
              <a:rPr lang="es-ES"/>
              <a:pPr/>
              <a:t>32</a:t>
            </a:fld>
            <a:endParaRPr lang="es-ES"/>
          </a:p>
        </p:txBody>
      </p:sp>
      <p:sp>
        <p:nvSpPr>
          <p:cNvPr id="319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7F9E1-9784-4255-9A0C-8C404FC5473D}" type="slidenum">
              <a:rPr lang="es-ES"/>
              <a:pPr/>
              <a:t>4</a:t>
            </a:fld>
            <a:endParaRPr lang="es-E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FC382B-AD59-4E3C-8310-FD32654246E3}" type="slidenum">
              <a:rPr lang="es-ES"/>
              <a:pPr/>
              <a:t>33</a:t>
            </a:fld>
            <a:endParaRPr lang="es-ES"/>
          </a:p>
        </p:txBody>
      </p:sp>
      <p:sp>
        <p:nvSpPr>
          <p:cNvPr id="321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A2C4EA-FF51-4517-9A71-5BAF895BECBA}" type="slidenum">
              <a:rPr lang="es-ES"/>
              <a:pPr/>
              <a:t>34</a:t>
            </a:fld>
            <a:endParaRPr lang="es-ES"/>
          </a:p>
        </p:txBody>
      </p:sp>
      <p:sp>
        <p:nvSpPr>
          <p:cNvPr id="323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D08AE-FF1F-4E58-A099-D7C8EB669B60}" type="slidenum">
              <a:rPr lang="es-ES"/>
              <a:pPr/>
              <a:t>35</a:t>
            </a:fld>
            <a:endParaRPr lang="es-ES"/>
          </a:p>
        </p:txBody>
      </p:sp>
      <p:sp>
        <p:nvSpPr>
          <p:cNvPr id="325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8D2A8-3214-4D84-9FF4-D2979B77DDAA}" type="slidenum">
              <a:rPr lang="es-ES"/>
              <a:pPr/>
              <a:t>36</a:t>
            </a:fld>
            <a:endParaRPr lang="es-ES"/>
          </a:p>
        </p:txBody>
      </p:sp>
      <p:sp>
        <p:nvSpPr>
          <p:cNvPr id="327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63163-D9A6-4227-8EF5-692D32D6B845}" type="slidenum">
              <a:rPr lang="es-ES"/>
              <a:pPr/>
              <a:t>6</a:t>
            </a:fld>
            <a:endParaRPr lang="es-ES"/>
          </a:p>
        </p:txBody>
      </p:sp>
      <p:sp>
        <p:nvSpPr>
          <p:cNvPr id="283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F7F1E-0045-4976-994D-58553DA91062}" type="slidenum">
              <a:rPr lang="es-ES"/>
              <a:pPr/>
              <a:t>7</a:t>
            </a:fld>
            <a:endParaRPr lang="es-ES"/>
          </a:p>
        </p:txBody>
      </p:sp>
      <p:sp>
        <p:nvSpPr>
          <p:cNvPr id="331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8CE0A-C2D2-4D25-9CFD-0FCFE25E43DC}" type="slidenum">
              <a:rPr lang="es-ES"/>
              <a:pPr/>
              <a:t>8</a:t>
            </a:fld>
            <a:endParaRPr lang="es-E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328D66-6F8F-4868-9DF9-0FDD0E5A8541}" type="slidenum">
              <a:rPr lang="es-ES"/>
              <a:pPr/>
              <a:t>9</a:t>
            </a:fld>
            <a:endParaRPr lang="es-E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B8D1E-5923-44A4-95FB-43BE894925BA}" type="slidenum">
              <a:rPr lang="es-ES"/>
              <a:pPr/>
              <a:t>10</a:t>
            </a:fld>
            <a:endParaRPr lang="es-ES"/>
          </a:p>
        </p:txBody>
      </p:sp>
      <p:sp>
        <p:nvSpPr>
          <p:cNvPr id="44034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02A17-01D0-455F-80A0-9FE8A4F7758B}" type="slidenum">
              <a:rPr lang="es-ES"/>
              <a:pPr/>
              <a:t>11</a:t>
            </a:fld>
            <a:endParaRPr lang="es-ES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B06099-5EBF-4CC8-9F27-016475DED96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40D3-FA48-465C-81E4-0BE271DCD66F}" type="datetimeFigureOut">
              <a:rPr lang="es-ES" smtClean="0"/>
              <a:t>26/05/2014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4184E-6F41-475A-87E5-3027D154CBA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¿Qué es una subred?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Cuando una red de computadoras se vuelve muy grande, </a:t>
            </a:r>
            <a:r>
              <a:rPr lang="es-ES">
                <a:solidFill>
                  <a:schemeClr val="accent2"/>
                </a:solidFill>
              </a:rPr>
              <a:t>conviene dividirla en subredes</a:t>
            </a:r>
            <a:r>
              <a:rPr lang="es-ES"/>
              <a:t>, por los siguientes motivos:</a:t>
            </a:r>
          </a:p>
          <a:p>
            <a:pPr lvl="1"/>
            <a:r>
              <a:rPr lang="es-ES"/>
              <a:t>Reducir el número de equipos para el envío de mensajes de </a:t>
            </a:r>
            <a:r>
              <a:rPr lang="es-ES">
                <a:solidFill>
                  <a:srgbClr val="FF0000"/>
                </a:solidFill>
              </a:rPr>
              <a:t>broadcast</a:t>
            </a:r>
          </a:p>
          <a:p>
            <a:pPr lvl="1"/>
            <a:r>
              <a:rPr lang="es-ES"/>
              <a:t>Hacer la red más manejable, administrativamente.</a:t>
            </a:r>
          </a:p>
          <a:p>
            <a:pPr>
              <a:buFontTx/>
              <a:buNone/>
            </a:pPr>
            <a:r>
              <a:rPr lang="es-E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066800"/>
          </a:xfrm>
        </p:spPr>
        <p:txBody>
          <a:bodyPr/>
          <a:lstStyle/>
          <a:p>
            <a:r>
              <a:rPr lang="es-ES" sz="3600">
                <a:solidFill>
                  <a:srgbClr val="FF0000"/>
                </a:solidFill>
              </a:rPr>
              <a:t>Direcciones de Broadcast de subred</a:t>
            </a:r>
            <a:r>
              <a:rPr lang="es-ES" sz="3600" b="1">
                <a:solidFill>
                  <a:srgbClr val="FF0000"/>
                </a:solidFill>
              </a:rPr>
              <a:t/>
            </a:r>
            <a:br>
              <a:rPr lang="es-ES" sz="3600" b="1">
                <a:solidFill>
                  <a:srgbClr val="FF0000"/>
                </a:solidFill>
              </a:rPr>
            </a:br>
            <a:r>
              <a:rPr lang="es-ES" sz="3600" b="1">
                <a:solidFill>
                  <a:srgbClr val="FF0000"/>
                </a:solidFill>
              </a:rPr>
              <a:t> </a:t>
            </a:r>
            <a:r>
              <a:rPr lang="es-ES" sz="2000" b="1"/>
              <a:t>(con máscara de subred predeterminada para cada clase)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No se asignan a ningún equipo. </a:t>
            </a:r>
            <a:r>
              <a:rPr lang="es-ES" sz="2800">
                <a:solidFill>
                  <a:srgbClr val="3333CC"/>
                </a:solidFill>
              </a:rPr>
              <a:t>Los mensajes de broadcast se dirigen a todos los equipos de la subred</a:t>
            </a:r>
            <a:r>
              <a:rPr lang="es-ES" sz="2800"/>
              <a:t>. Según el tipo de subred: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ES" sz="2800"/>
              <a:t>Clase A: </a:t>
            </a:r>
            <a:r>
              <a:rPr lang="es-ES" sz="2800">
                <a:solidFill>
                  <a:srgbClr val="FF0000"/>
                </a:solidFill>
              </a:rPr>
              <a:t>X.255.255.255, </a:t>
            </a:r>
            <a:r>
              <a:rPr lang="es-ES" sz="2800"/>
              <a:t>con X entre 1 y 126</a:t>
            </a:r>
            <a:endParaRPr lang="es-ES" sz="280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s-ES" sz="2800"/>
              <a:t>Clase B: </a:t>
            </a:r>
            <a:r>
              <a:rPr lang="es-ES" sz="2800">
                <a:solidFill>
                  <a:srgbClr val="FF0000"/>
                </a:solidFill>
              </a:rPr>
              <a:t>X.Y.255.255, </a:t>
            </a:r>
            <a:r>
              <a:rPr lang="es-ES" sz="2800"/>
              <a:t>con X entre 128 y 191,  con Y entre 0 y 255</a:t>
            </a:r>
            <a:endParaRPr lang="es-ES" sz="280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s-ES" sz="2800"/>
              <a:t>Clase C: </a:t>
            </a:r>
            <a:r>
              <a:rPr lang="es-ES" sz="2800">
                <a:solidFill>
                  <a:srgbClr val="FF0000"/>
                </a:solidFill>
              </a:rPr>
              <a:t>X.Y.Z.255, </a:t>
            </a:r>
            <a:r>
              <a:rPr lang="es-ES" sz="2800"/>
              <a:t>con X entre 192 y 223, con Y y Z entre 0 y 255</a:t>
            </a:r>
            <a:endParaRPr lang="es-ES" sz="280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Ej: </a:t>
            </a:r>
            <a:r>
              <a:rPr lang="es-ES" sz="2800">
                <a:solidFill>
                  <a:srgbClr val="3333CC"/>
                </a:solidFill>
              </a:rPr>
              <a:t>192.168.123.255</a:t>
            </a:r>
            <a:r>
              <a:rPr lang="es-ES" sz="2800"/>
              <a:t> es la dirección de broadcast de la subred 192.168.123.0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Ej: 34.255.255.255 es de la subred 34.0.0.0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2) Identifica si las siguientes direcciones IP pueden representar una dirección de boradcast de subred:</a:t>
            </a:r>
          </a:p>
          <a:p>
            <a:pPr>
              <a:buFontTx/>
              <a:buNone/>
            </a:pPr>
            <a:r>
              <a:rPr lang="es-ES"/>
              <a:t>34.255.255.255, 134.255.255.255, 192.168.255.255, 89.255.255.255, 197.45.34.255</a:t>
            </a:r>
          </a:p>
          <a:p>
            <a:pPr>
              <a:buFontTx/>
              <a:buNone/>
            </a:pPr>
            <a:r>
              <a:rPr lang="es-ES"/>
              <a:t>Además indica en los casos ciertos a qué subred pertenecería dicho broadcast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Combinaciones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 sz="2800"/>
              <a:t>Dados dos valores (0 y 1) que pueden aparecer en una combinación de 8 posiciones ¿cuántas combinaciones son posibles?</a:t>
            </a:r>
          </a:p>
          <a:p>
            <a:pPr>
              <a:buFontTx/>
              <a:buNone/>
            </a:pPr>
            <a:r>
              <a:rPr lang="es-ES" sz="2800"/>
              <a:t>La primera combinación posible es el 00000000</a:t>
            </a:r>
          </a:p>
          <a:p>
            <a:pPr>
              <a:buFontTx/>
              <a:buNone/>
            </a:pPr>
            <a:r>
              <a:rPr lang="es-ES" sz="2800"/>
              <a:t>La última combinación posible es el 11111111</a:t>
            </a:r>
          </a:p>
          <a:p>
            <a:pPr>
              <a:buFontTx/>
              <a:buNone/>
            </a:pPr>
            <a:r>
              <a:rPr lang="es-ES" sz="2800"/>
              <a:t>Las matemáticas dicen que el número de combinaciones posibles serán: 2</a:t>
            </a:r>
            <a:r>
              <a:rPr lang="es-ES" sz="2800" baseline="30000"/>
              <a:t>8</a:t>
            </a:r>
            <a:r>
              <a:rPr lang="es-ES" sz="2800"/>
              <a:t>=256</a:t>
            </a:r>
          </a:p>
          <a:p>
            <a:pPr>
              <a:buFontTx/>
              <a:buNone/>
            </a:pPr>
            <a:r>
              <a:rPr lang="es-ES" sz="2800"/>
              <a:t>En general, para N posiciones y dos dígitos = </a:t>
            </a:r>
            <a:r>
              <a:rPr lang="es-ES" sz="2800">
                <a:solidFill>
                  <a:srgbClr val="FF0000"/>
                </a:solidFill>
              </a:rPr>
              <a:t>2</a:t>
            </a:r>
            <a:r>
              <a:rPr lang="es-ES" sz="2800" baseline="30000">
                <a:solidFill>
                  <a:srgbClr val="FF0000"/>
                </a:solidFill>
              </a:rPr>
              <a:t>N </a:t>
            </a:r>
            <a:r>
              <a:rPr lang="es-ES" sz="2800">
                <a:solidFill>
                  <a:srgbClr val="FF0000"/>
                </a:solidFill>
              </a:rPr>
              <a:t>combinaciones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052513"/>
            <a:ext cx="8424863" cy="3816350"/>
          </a:xfrm>
        </p:spPr>
        <p:txBody>
          <a:bodyPr/>
          <a:lstStyle/>
          <a:p>
            <a:r>
              <a:rPr lang="es-ES" sz="4000">
                <a:solidFill>
                  <a:srgbClr val="3333CC"/>
                </a:solidFill>
              </a:rPr>
              <a:t>Clases de subredes y equipos </a:t>
            </a:r>
            <a:br>
              <a:rPr lang="es-ES" sz="4000">
                <a:solidFill>
                  <a:srgbClr val="3333CC"/>
                </a:solidFill>
              </a:rPr>
            </a:br>
            <a:r>
              <a:rPr lang="es-ES" sz="4000" b="1">
                <a:solidFill>
                  <a:srgbClr val="FF0000"/>
                </a:solidFill>
              </a:rPr>
              <a:t>con máscara de subred predeterminada para cada clase: </a:t>
            </a:r>
            <a:r>
              <a:rPr lang="es-ES" sz="4000" b="1" u="sng">
                <a:solidFill>
                  <a:srgbClr val="3333CC"/>
                </a:solidFill>
              </a:rPr>
              <a:t>amplitud </a:t>
            </a:r>
            <a:r>
              <a:rPr lang="es-ES" sz="4000" b="1">
                <a:solidFill>
                  <a:srgbClr val="3333CC"/>
                </a:solidFill>
              </a:rPr>
              <a:t>de una subred y </a:t>
            </a:r>
            <a:r>
              <a:rPr lang="es-ES" sz="4000" b="1" u="sng">
                <a:solidFill>
                  <a:srgbClr val="3333CC"/>
                </a:solidFill>
              </a:rPr>
              <a:t>nº de</a:t>
            </a:r>
            <a:r>
              <a:rPr lang="es-ES" sz="4000" b="1">
                <a:solidFill>
                  <a:srgbClr val="3333CC"/>
                </a:solidFill>
              </a:rPr>
              <a:t> </a:t>
            </a:r>
            <a:r>
              <a:rPr lang="es-ES" sz="4000" b="1" u="sng">
                <a:solidFill>
                  <a:srgbClr val="3333CC"/>
                </a:solidFill>
              </a:rPr>
              <a:t>equipos posibles</a:t>
            </a:r>
            <a:r>
              <a:rPr lang="es-ES" sz="4000" b="1">
                <a:solidFill>
                  <a:srgbClr val="3333CC"/>
                </a:solidFill>
              </a:rPr>
              <a:t> en la subred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686800" cy="1096963"/>
          </a:xfrm>
        </p:spPr>
        <p:txBody>
          <a:bodyPr/>
          <a:lstStyle/>
          <a:p>
            <a:r>
              <a:rPr lang="es-ES"/>
              <a:t>Clase A</a:t>
            </a:r>
            <a:endParaRPr lang="es-ES" sz="32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24862" cy="5113337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2400">
                <a:solidFill>
                  <a:srgbClr val="FF0000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tabLst>
                <a:tab pos="6819900" algn="l"/>
              </a:tabLst>
            </a:pPr>
            <a:r>
              <a:rPr lang="es-ES" sz="2400"/>
              <a:t>Su dirección IP empieza por el bit </a:t>
            </a:r>
            <a:r>
              <a:rPr lang="es-ES" sz="2400" b="1"/>
              <a:t>0</a:t>
            </a:r>
          </a:p>
          <a:p>
            <a:pPr marL="609600" indent="-609600">
              <a:lnSpc>
                <a:spcPct val="80000"/>
              </a:lnSpc>
              <a:tabLst>
                <a:tab pos="6819900" algn="l"/>
              </a:tabLst>
            </a:pPr>
            <a:r>
              <a:rPr lang="es-ES" sz="2400"/>
              <a:t>Los 7 bits siguientes codifican una subred concreta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2400" b="1"/>
              <a:t>	</a:t>
            </a:r>
            <a:r>
              <a:rPr lang="es-ES" sz="1800">
                <a:sym typeface="Wingdings" pitchFamily="2" charset="2"/>
              </a:rPr>
              <a:t> primer número decimal varía entre el 1 (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s-ES" sz="1800">
                <a:sym typeface="Wingdings" pitchFamily="2" charset="2"/>
              </a:rPr>
              <a:t>0000001) y el 126 (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s-ES" sz="1800">
                <a:sym typeface="Wingdings" pitchFamily="2" charset="2"/>
              </a:rPr>
              <a:t>1111110) 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1800">
                <a:sym typeface="Wingdings" pitchFamily="2" charset="2"/>
              </a:rPr>
              <a:t>	</a:t>
            </a:r>
            <a:r>
              <a:rPr lang="es-ES" sz="1800">
                <a:solidFill>
                  <a:schemeClr val="accent2"/>
                </a:solidFill>
                <a:sym typeface="Wingdings" pitchFamily="2" charset="2"/>
              </a:rPr>
              <a:t>ejemplos de direcciones de subred de clase A: 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1800">
                <a:solidFill>
                  <a:schemeClr val="accent2"/>
                </a:solidFill>
                <a:sym typeface="Wingdings" pitchFamily="2" charset="2"/>
              </a:rPr>
              <a:t>	1.0.0.0  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s-ES" sz="1800">
                <a:sym typeface="Wingdings" pitchFamily="2" charset="2"/>
              </a:rPr>
              <a:t>0000001.00000000.00000000.00000000</a:t>
            </a:r>
            <a:endParaRPr lang="es-ES" sz="1800">
              <a:solidFill>
                <a:schemeClr val="accent2"/>
              </a:solidFill>
              <a:sym typeface="Wingdings" pitchFamily="2" charset="2"/>
            </a:endParaRP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1800">
                <a:solidFill>
                  <a:schemeClr val="accent2"/>
                </a:solidFill>
                <a:sym typeface="Wingdings" pitchFamily="2" charset="2"/>
              </a:rPr>
              <a:t>	126.0.0.0  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0</a:t>
            </a:r>
            <a:r>
              <a:rPr lang="es-ES" sz="1800">
                <a:sym typeface="Wingdings" pitchFamily="2" charset="2"/>
              </a:rPr>
              <a:t>1111110.00000000.00000000.00000000</a:t>
            </a:r>
            <a:endParaRPr lang="es-ES" sz="1800">
              <a:solidFill>
                <a:schemeClr val="accent2"/>
              </a:solidFill>
              <a:sym typeface="Wingdings" pitchFamily="2" charset="2"/>
            </a:endParaRP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1800">
                <a:sym typeface="Wingdings" pitchFamily="2" charset="2"/>
              </a:rPr>
              <a:t>	 La combinación 00000000 para el primer grupo de bits es especial y no se utiliza para subredes </a:t>
            </a:r>
            <a:r>
              <a:rPr lang="es-ES" sz="1800">
                <a:solidFill>
                  <a:srgbClr val="3333CC"/>
                </a:solidFill>
                <a:sym typeface="Wingdings" pitchFamily="2" charset="2"/>
              </a:rPr>
              <a:t>ya que es para la dirección especial 0.0.0.0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1800">
                <a:sym typeface="Wingdings" pitchFamily="2" charset="2"/>
              </a:rPr>
              <a:t>	 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la combinación 01111111 (que es 127) </a:t>
            </a:r>
            <a:r>
              <a:rPr lang="es-ES" sz="1800" b="1">
                <a:solidFill>
                  <a:srgbClr val="FF0000"/>
                </a:solidFill>
                <a:sym typeface="Wingdings" pitchFamily="2" charset="2"/>
              </a:rPr>
              <a:t>es especial</a:t>
            </a:r>
            <a:r>
              <a:rPr lang="es-ES" sz="1800">
                <a:solidFill>
                  <a:srgbClr val="FF0000"/>
                </a:solidFill>
                <a:sym typeface="Wingdings" pitchFamily="2" charset="2"/>
              </a:rPr>
              <a:t> y se utiliza para comunicaciones entre procesos dentro de la misma máquina. Ej: 127.0.0.1</a:t>
            </a:r>
          </a:p>
          <a:p>
            <a:pPr marL="609600" indent="-609600">
              <a:lnSpc>
                <a:spcPct val="80000"/>
              </a:lnSpc>
              <a:tabLst>
                <a:tab pos="6819900" algn="l"/>
              </a:tabLst>
            </a:pPr>
            <a:r>
              <a:rPr lang="es-ES" sz="2400"/>
              <a:t>Los 24 bits restantes identifican los equipos dentro de la subred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2400"/>
              <a:t>	</a:t>
            </a:r>
            <a:r>
              <a:rPr lang="es-ES" sz="2400">
                <a:solidFill>
                  <a:schemeClr val="accent2"/>
                </a:solidFill>
              </a:rPr>
              <a:t>ejemplo: 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r>
              <a:rPr lang="es-ES" sz="2400">
                <a:solidFill>
                  <a:schemeClr val="accent2"/>
                </a:solidFill>
              </a:rPr>
              <a:t>	126.4.53.3 es un equipo que pertenece a la subred de clase A 126.0.0.0</a:t>
            </a:r>
          </a:p>
          <a:p>
            <a:pPr marL="609600" indent="-609600">
              <a:lnSpc>
                <a:spcPct val="80000"/>
              </a:lnSpc>
              <a:buFontTx/>
              <a:buNone/>
              <a:tabLst>
                <a:tab pos="6819900" algn="l"/>
              </a:tabLst>
            </a:pPr>
            <a:endParaRPr lang="es-ES" sz="1800">
              <a:solidFill>
                <a:schemeClr val="accent2"/>
              </a:solidFill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s-ES" sz="2800"/>
              <a:t>3)¿Cuántas subredes de clase A son posibles?</a:t>
            </a:r>
          </a:p>
          <a:p>
            <a:pPr marL="609600" indent="-609600">
              <a:buFontTx/>
              <a:buNone/>
            </a:pPr>
            <a:r>
              <a:rPr lang="es-ES" sz="2800"/>
              <a:t> ¿Cuántos equipos podría haber como máximo en una subred de clase A?</a:t>
            </a:r>
          </a:p>
          <a:p>
            <a:pPr marL="609600" indent="-609600">
              <a:buFontTx/>
              <a:buNone/>
            </a:pPr>
            <a:r>
              <a:rPr lang="es-ES" sz="2800"/>
              <a:t>Solución:</a:t>
            </a:r>
          </a:p>
          <a:p>
            <a:pPr marL="609600" indent="-609600"/>
            <a:r>
              <a:rPr lang="es-ES" sz="2800"/>
              <a:t>126 (del 1 al 126)</a:t>
            </a:r>
          </a:p>
          <a:p>
            <a:pPr marL="609600" indent="-609600"/>
            <a:r>
              <a:rPr lang="es-ES" sz="2800"/>
              <a:t>2</a:t>
            </a:r>
            <a:r>
              <a:rPr lang="es-ES" sz="2800" baseline="30000"/>
              <a:t>24 </a:t>
            </a:r>
            <a:r>
              <a:rPr lang="es-ES" sz="2800"/>
              <a:t>-2 = 16777216 – 2 = 16777214 ya que la combinación de 24 ceros (dirección de subred) o 24 unos (dirección de broadcast) no se puede asignar a ninún equipo</a:t>
            </a:r>
          </a:p>
          <a:p>
            <a:pPr marL="609600" indent="-609600">
              <a:buFontTx/>
              <a:buNone/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452596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s-ES">
                <a:solidFill>
                  <a:srgbClr val="FF0000"/>
                </a:solidFill>
              </a:rPr>
              <a:t>Clase B: </a:t>
            </a:r>
          </a:p>
          <a:p>
            <a:pPr marL="609600" indent="-609600"/>
            <a:r>
              <a:rPr lang="es-ES"/>
              <a:t>Empiezan por los bits </a:t>
            </a:r>
            <a:r>
              <a:rPr lang="es-ES" b="1"/>
              <a:t>10</a:t>
            </a:r>
          </a:p>
          <a:p>
            <a:pPr marL="609600" indent="-609600">
              <a:buFontTx/>
              <a:buNone/>
            </a:pPr>
            <a:r>
              <a:rPr lang="es-ES"/>
              <a:t>	</a:t>
            </a:r>
            <a:r>
              <a:rPr lang="es-ES" sz="2800">
                <a:sym typeface="Wingdings" pitchFamily="2" charset="2"/>
              </a:rPr>
              <a:t></a:t>
            </a:r>
            <a:r>
              <a:rPr lang="es-ES" sz="2800"/>
              <a:t> primer número decimal posible es el 128 (</a:t>
            </a:r>
            <a:r>
              <a:rPr lang="es-ES" sz="2800">
                <a:solidFill>
                  <a:srgbClr val="FF0000"/>
                </a:solidFill>
              </a:rPr>
              <a:t>10</a:t>
            </a:r>
            <a:r>
              <a:rPr lang="es-ES" sz="2800"/>
              <a:t>000000)</a:t>
            </a:r>
          </a:p>
          <a:p>
            <a:pPr marL="609600" indent="-609600">
              <a:buFontTx/>
              <a:buNone/>
            </a:pPr>
            <a:r>
              <a:rPr lang="es-ES" sz="2800"/>
              <a:t>	</a:t>
            </a:r>
            <a:r>
              <a:rPr lang="es-ES" sz="2800">
                <a:sym typeface="Wingdings" pitchFamily="2" charset="2"/>
              </a:rPr>
              <a:t> el último número decimal posible es el 191 (</a:t>
            </a:r>
            <a:r>
              <a:rPr lang="es-ES" sz="2800">
                <a:solidFill>
                  <a:srgbClr val="FF0000"/>
                </a:solidFill>
                <a:sym typeface="Wingdings" pitchFamily="2" charset="2"/>
              </a:rPr>
              <a:t>10</a:t>
            </a:r>
            <a:r>
              <a:rPr lang="es-ES" sz="2800">
                <a:sym typeface="Wingdings" pitchFamily="2" charset="2"/>
              </a:rPr>
              <a:t>111111)</a:t>
            </a:r>
          </a:p>
          <a:p>
            <a:pPr marL="609600" indent="-609600"/>
            <a:r>
              <a:rPr lang="es-ES" sz="2800">
                <a:sym typeface="Wingdings" pitchFamily="2" charset="2"/>
              </a:rPr>
              <a:t>Los siguientes 14 bits codifican la subred</a:t>
            </a:r>
          </a:p>
          <a:p>
            <a:pPr marL="609600" indent="-609600"/>
            <a:r>
              <a:rPr lang="es-ES" sz="2800">
                <a:sym typeface="Wingdings" pitchFamily="2" charset="2"/>
              </a:rPr>
              <a:t>Los 16 bits restantes codifican el equipo dentro de la subred</a:t>
            </a:r>
          </a:p>
          <a:p>
            <a:pPr marL="609600" indent="-609600">
              <a:buFontTx/>
              <a:buNone/>
            </a:pPr>
            <a:r>
              <a:rPr lang="es-ES" sz="2800">
                <a:sym typeface="Wingdings" pitchFamily="2" charset="2"/>
              </a:rPr>
              <a:t>	</a:t>
            </a:r>
            <a:r>
              <a:rPr lang="es-ES" sz="2800">
                <a:solidFill>
                  <a:schemeClr val="accent2"/>
                </a:solidFill>
                <a:sym typeface="Wingdings" pitchFamily="2" charset="2"/>
              </a:rPr>
              <a:t>Ejemplos: 128.23.5.6 es equipo que pertenece a la subred de clase B 128.23.0.0</a:t>
            </a:r>
            <a:endParaRPr lang="es-ES" sz="2800">
              <a:solidFill>
                <a:schemeClr val="accent2"/>
              </a:solidFill>
            </a:endParaRPr>
          </a:p>
          <a:p>
            <a:pPr marL="609600" indent="-609600"/>
            <a:endParaRPr lang="es-E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s-ES" sz="2800"/>
              <a:t>4) ¿Cuántas subredes de clase B son posibles?</a:t>
            </a:r>
          </a:p>
          <a:p>
            <a:pPr marL="609600" indent="-609600">
              <a:buFontTx/>
              <a:buNone/>
            </a:pPr>
            <a:r>
              <a:rPr lang="es-ES" sz="2800"/>
              <a:t>¿Cuántos equipos podría haber como máximo en una subred de clase B?</a:t>
            </a:r>
          </a:p>
          <a:p>
            <a:pPr marL="609600" indent="-609600">
              <a:buFontTx/>
              <a:buNone/>
            </a:pPr>
            <a:r>
              <a:rPr lang="es-ES" sz="2800"/>
              <a:t>Solución:</a:t>
            </a:r>
          </a:p>
          <a:p>
            <a:pPr marL="609600" indent="-609600"/>
            <a:r>
              <a:rPr lang="es-ES" sz="2800"/>
              <a:t>2</a:t>
            </a:r>
            <a:r>
              <a:rPr lang="es-ES" sz="2800" baseline="30000"/>
              <a:t>14</a:t>
            </a:r>
            <a:r>
              <a:rPr lang="es-ES" sz="2800"/>
              <a:t>=16384 subredes</a:t>
            </a:r>
          </a:p>
          <a:p>
            <a:pPr marL="609600" indent="-609600"/>
            <a:r>
              <a:rPr lang="es-ES" sz="2800"/>
              <a:t>2</a:t>
            </a:r>
            <a:r>
              <a:rPr lang="es-ES" sz="2800" baseline="30000"/>
              <a:t>16 </a:t>
            </a:r>
            <a:r>
              <a:rPr lang="es-ES" sz="2800"/>
              <a:t>-2 = 65536 – 2 = 65534 ya que la combinación de 16 ceros (dirección de subred) o 16 unos (dirección de broadcast) no se puede asignar a ninún equipo</a:t>
            </a:r>
          </a:p>
          <a:p>
            <a:pPr marL="609600" indent="-609600">
              <a:buFontTx/>
              <a:buNone/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s-ES">
                <a:solidFill>
                  <a:srgbClr val="FF0000"/>
                </a:solidFill>
              </a:rPr>
              <a:t>Clase C:</a:t>
            </a:r>
            <a:r>
              <a:rPr lang="es-ES"/>
              <a:t> Empiezan por los bits </a:t>
            </a:r>
            <a:r>
              <a:rPr lang="es-ES" b="1"/>
              <a:t>110</a:t>
            </a:r>
          </a:p>
          <a:p>
            <a:pPr marL="609600" indent="-609600">
              <a:buFont typeface="Wingdings" pitchFamily="2" charset="2"/>
              <a:buChar char="à"/>
            </a:pPr>
            <a:r>
              <a:rPr lang="es-ES">
                <a:sym typeface="Wingdings" pitchFamily="2" charset="2"/>
              </a:rPr>
              <a:t>El primer número decimal posible es el 192 (</a:t>
            </a:r>
            <a:r>
              <a:rPr lang="es-ES">
                <a:solidFill>
                  <a:srgbClr val="FF0000"/>
                </a:solidFill>
                <a:sym typeface="Wingdings" pitchFamily="2" charset="2"/>
              </a:rPr>
              <a:t>110</a:t>
            </a:r>
            <a:r>
              <a:rPr lang="es-ES">
                <a:sym typeface="Wingdings" pitchFamily="2" charset="2"/>
              </a:rPr>
              <a:t>00000)</a:t>
            </a:r>
          </a:p>
          <a:p>
            <a:pPr marL="609600" indent="-609600">
              <a:buFont typeface="Wingdings" pitchFamily="2" charset="2"/>
              <a:buChar char="à"/>
            </a:pPr>
            <a:r>
              <a:rPr lang="es-ES"/>
              <a:t>El último número decimal posible es el 223 (</a:t>
            </a:r>
            <a:r>
              <a:rPr lang="es-ES">
                <a:solidFill>
                  <a:srgbClr val="FF0000"/>
                </a:solidFill>
              </a:rPr>
              <a:t>110</a:t>
            </a:r>
            <a:r>
              <a:rPr lang="es-ES"/>
              <a:t>11111)</a:t>
            </a:r>
          </a:p>
          <a:p>
            <a:pPr marL="609600" indent="-609600">
              <a:buFontTx/>
              <a:buChar char="-"/>
            </a:pPr>
            <a:r>
              <a:rPr lang="es-ES"/>
              <a:t>Los 21 siguientes bits codifican la subred</a:t>
            </a:r>
          </a:p>
          <a:p>
            <a:pPr marL="609600" indent="-609600">
              <a:buFontTx/>
              <a:buChar char="-"/>
            </a:pPr>
            <a:r>
              <a:rPr lang="es-ES"/>
              <a:t>Los 8 últimos bits identifican a un equipo dentro de la subred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Ejemplo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Los equipos con direcciones IP:</a:t>
            </a:r>
          </a:p>
          <a:p>
            <a:pPr lvl="1"/>
            <a:r>
              <a:rPr lang="es-ES"/>
              <a:t>192.168.120.5</a:t>
            </a:r>
          </a:p>
          <a:p>
            <a:pPr lvl="1"/>
            <a:r>
              <a:rPr lang="es-ES"/>
              <a:t>192.168.120.7</a:t>
            </a:r>
          </a:p>
          <a:p>
            <a:pPr lvl="1"/>
            <a:r>
              <a:rPr lang="es-ES"/>
              <a:t>192.168.120.78</a:t>
            </a:r>
          </a:p>
          <a:p>
            <a:pPr>
              <a:buFontTx/>
              <a:buNone/>
            </a:pPr>
            <a:r>
              <a:rPr lang="es-ES"/>
              <a:t>Pertenecen a la subred </a:t>
            </a:r>
            <a:r>
              <a:rPr lang="es-ES">
                <a:solidFill>
                  <a:schemeClr val="accent2"/>
                </a:solidFill>
              </a:rPr>
              <a:t>192.168.120.0</a:t>
            </a:r>
          </a:p>
          <a:p>
            <a:pPr>
              <a:buFontTx/>
              <a:buNone/>
            </a:pPr>
            <a:r>
              <a:rPr lang="es-ES">
                <a:solidFill>
                  <a:schemeClr val="accent2"/>
                </a:solidFill>
              </a:rPr>
              <a:t>(192.168.120 son 24 bits que codifican la subred de clase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Ejemplos de subredes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La </a:t>
            </a:r>
            <a:r>
              <a:rPr lang="es-ES">
                <a:solidFill>
                  <a:schemeClr val="accent2"/>
                </a:solidFill>
              </a:rPr>
              <a:t>red </a:t>
            </a:r>
            <a:r>
              <a:rPr lang="es-ES"/>
              <a:t>del instituto está </a:t>
            </a:r>
            <a:r>
              <a:rPr lang="es-ES">
                <a:solidFill>
                  <a:srgbClr val="FF0000"/>
                </a:solidFill>
              </a:rPr>
              <a:t>formada por varias subredes</a:t>
            </a:r>
            <a:r>
              <a:rPr lang="es-ES"/>
              <a:t>.</a:t>
            </a:r>
          </a:p>
          <a:p>
            <a:pPr>
              <a:buFontTx/>
              <a:buNone/>
            </a:pPr>
            <a:r>
              <a:rPr lang="es-ES"/>
              <a:t>Ejemplos:</a:t>
            </a:r>
          </a:p>
          <a:p>
            <a:pPr>
              <a:buFontTx/>
              <a:buChar char="-"/>
            </a:pPr>
            <a:r>
              <a:rPr lang="es-ES"/>
              <a:t>Subred de la aula de ESI1: 192.168.121.0</a:t>
            </a:r>
          </a:p>
          <a:p>
            <a:pPr>
              <a:buFontTx/>
              <a:buChar char="-"/>
            </a:pPr>
            <a:r>
              <a:rPr lang="es-ES"/>
              <a:t>Subred de la aula de ESI2: 192.168.123.0</a:t>
            </a:r>
          </a:p>
          <a:p>
            <a:pPr>
              <a:buFontTx/>
              <a:buChar char="-"/>
            </a:pPr>
            <a:r>
              <a:rPr lang="es-ES"/>
              <a:t>Subred del departamento: 192.168.120.0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s-ES" sz="2800"/>
              <a:t>5)¿Cuántas subredes de clase C son posibles?</a:t>
            </a:r>
          </a:p>
          <a:p>
            <a:pPr marL="609600" indent="-609600">
              <a:buFontTx/>
              <a:buNone/>
            </a:pPr>
            <a:r>
              <a:rPr lang="es-ES" sz="2800"/>
              <a:t> ¿Cuántos equipos podría haber como máximo en una subred de clase C?</a:t>
            </a:r>
          </a:p>
          <a:p>
            <a:pPr marL="609600" indent="-609600">
              <a:buFontTx/>
              <a:buNone/>
            </a:pPr>
            <a:r>
              <a:rPr lang="es-ES" sz="2800"/>
              <a:t>Solución:</a:t>
            </a:r>
          </a:p>
          <a:p>
            <a:pPr marL="609600" indent="-609600">
              <a:spcBef>
                <a:spcPct val="0"/>
              </a:spcBef>
            </a:pPr>
            <a:r>
              <a:rPr lang="es-ES" sz="2800"/>
              <a:t>2</a:t>
            </a:r>
            <a:r>
              <a:rPr lang="es-ES" sz="2800" baseline="30000"/>
              <a:t>21</a:t>
            </a:r>
            <a:r>
              <a:rPr lang="es-ES" sz="2800"/>
              <a:t>=2097152 subredes </a:t>
            </a:r>
          </a:p>
          <a:p>
            <a:pPr marL="609600" indent="-609600">
              <a:spcBef>
                <a:spcPct val="0"/>
              </a:spcBef>
            </a:pPr>
            <a:r>
              <a:rPr lang="es-ES" sz="2800"/>
              <a:t>2</a:t>
            </a:r>
            <a:r>
              <a:rPr lang="es-ES" sz="2800" baseline="30000"/>
              <a:t>8 </a:t>
            </a:r>
            <a:r>
              <a:rPr lang="es-ES" sz="2800"/>
              <a:t>-2 = 256 – 2 = 254 ya que la combinación de 8 ceros (dirección de subred) ó 8 unos (dirección de broadcast) no se puede asignar a ningún equipo</a:t>
            </a:r>
          </a:p>
          <a:p>
            <a:pPr marL="609600" indent="-609600">
              <a:buFontTx/>
              <a:buNone/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Direcciones de clase 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Comienzan por </a:t>
            </a:r>
            <a:r>
              <a:rPr lang="es-ES" b="1"/>
              <a:t>1110</a:t>
            </a:r>
          </a:p>
          <a:p>
            <a:pPr>
              <a:buFontTx/>
              <a:buNone/>
            </a:pPr>
            <a:r>
              <a:rPr lang="es-ES"/>
              <a:t>-&gt; el primer número decimal sería el 224 (</a:t>
            </a:r>
            <a:r>
              <a:rPr lang="es-ES">
                <a:solidFill>
                  <a:srgbClr val="FF0000"/>
                </a:solidFill>
              </a:rPr>
              <a:t>1110</a:t>
            </a:r>
            <a:r>
              <a:rPr lang="es-ES"/>
              <a:t>0000)</a:t>
            </a:r>
          </a:p>
          <a:p>
            <a:pPr>
              <a:buFontTx/>
              <a:buChar char="-"/>
            </a:pPr>
            <a:r>
              <a:rPr lang="es-ES"/>
              <a:t>los 28 bits restantes codifican una </a:t>
            </a:r>
            <a:r>
              <a:rPr lang="es-ES">
                <a:solidFill>
                  <a:srgbClr val="FF0000"/>
                </a:solidFill>
              </a:rPr>
              <a:t>dirección especial de multidifusión (multicast)</a:t>
            </a:r>
            <a:r>
              <a:rPr lang="es-ES"/>
              <a:t>: dirección que indica el destinatario no es único</a:t>
            </a:r>
          </a:p>
          <a:p>
            <a:pPr>
              <a:buFontTx/>
              <a:buNone/>
            </a:pPr>
            <a:r>
              <a:rPr lang="es-ES"/>
              <a:t>Ej: </a:t>
            </a:r>
            <a:r>
              <a:rPr lang="es-ES">
                <a:solidFill>
                  <a:schemeClr val="accent2"/>
                </a:solidFill>
              </a:rPr>
              <a:t>224.0.0.0</a:t>
            </a:r>
            <a:r>
              <a:rPr lang="es-ES"/>
              <a:t> es muy típica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Direcciones de clase 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>
                <a:sym typeface="Wingdings" pitchFamily="2" charset="2"/>
              </a:rPr>
              <a:t> comienzan por </a:t>
            </a:r>
            <a:r>
              <a:rPr lang="es-ES" b="1">
                <a:sym typeface="Wingdings" pitchFamily="2" charset="2"/>
              </a:rPr>
              <a:t>1111</a:t>
            </a:r>
          </a:p>
          <a:p>
            <a:r>
              <a:rPr lang="es-ES">
                <a:sym typeface="Wingdings" pitchFamily="2" charset="2"/>
              </a:rPr>
              <a:t>Se reservan para protocolos especiales</a:t>
            </a:r>
          </a:p>
          <a:p>
            <a:pPr>
              <a:buFontTx/>
              <a:buNone/>
            </a:pPr>
            <a:r>
              <a:rPr lang="es-ES">
                <a:sym typeface="Wingdings" pitchFamily="2" charset="2"/>
              </a:rPr>
              <a:t>11110000 es el 240.</a:t>
            </a:r>
          </a:p>
          <a:p>
            <a:pPr>
              <a:buFontTx/>
              <a:buNone/>
            </a:pPr>
            <a:r>
              <a:rPr lang="es-ES"/>
              <a:t>Entonces 240.0.0.0 es un ejemplo de dirección de clase 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s-ES" sz="4000"/>
              <a:t>Resumen </a:t>
            </a:r>
            <a:r>
              <a:rPr lang="es-ES" sz="3200"/>
              <a:t>(con máscara de subred predeterminada para cada clase)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80400" cy="5040312"/>
          </a:xfrm>
        </p:spPr>
        <p:txBody>
          <a:bodyPr/>
          <a:lstStyle/>
          <a:p>
            <a:pPr>
              <a:buFontTx/>
              <a:buNone/>
            </a:pPr>
            <a:r>
              <a:rPr lang="es-ES"/>
              <a:t>Direcciones IP: formadas por 32 bits numerados del 0 al 31</a:t>
            </a:r>
          </a:p>
        </p:txBody>
      </p:sp>
      <p:pic>
        <p:nvPicPr>
          <p:cNvPr id="65541" name="Picture 5" descr="3376f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349500"/>
            <a:ext cx="7488237" cy="3711575"/>
          </a:xfrm>
          <a:prstGeom prst="rect">
            <a:avLst/>
          </a:prstGeom>
          <a:noFill/>
        </p:spPr>
      </p:pic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11188" y="6237288"/>
            <a:ext cx="8281987" cy="314325"/>
          </a:xfrm>
          <a:prstGeom prst="rect">
            <a:avLst/>
          </a:prstGeom>
          <a:noFill/>
          <a:ln w="9525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>
                <a:solidFill>
                  <a:srgbClr val="FF0000"/>
                </a:solidFill>
              </a:rPr>
              <a:t>Network:</a:t>
            </a:r>
            <a:r>
              <a:rPr lang="es-ES"/>
              <a:t> subred		</a:t>
            </a:r>
            <a:r>
              <a:rPr lang="es-ES">
                <a:solidFill>
                  <a:srgbClr val="FF0000"/>
                </a:solidFill>
              </a:rPr>
              <a:t>host number:</a:t>
            </a:r>
            <a:r>
              <a:rPr lang="es-ES"/>
              <a:t> identifica al equipo en la subred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6) Si tenemos una red de 500 ordenadores y queremos que todos ellos pertenezcan a la misma subred ¿Qué clase de subred sería la adecuada? ¿por qué?</a:t>
            </a:r>
          </a:p>
          <a:p>
            <a:pPr>
              <a:buFontTx/>
              <a:buNone/>
            </a:pPr>
            <a:r>
              <a:rPr lang="es-ES"/>
              <a:t>Solución:</a:t>
            </a:r>
          </a:p>
          <a:p>
            <a:pPr>
              <a:buFontTx/>
              <a:buNone/>
            </a:pPr>
            <a:r>
              <a:rPr lang="es-ES"/>
              <a:t>De clase A ó B ya que con una clase C no se permiten más de 254 ordenadores por subred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FF0000"/>
                </a:solidFill>
              </a:rPr>
              <a:t>RESUMEN DIRECCIONES IP ESPECIALES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0.0.0.0</a:t>
            </a:r>
            <a:r>
              <a:rPr lang="es-ES">
                <a:sym typeface="Wingdings" pitchFamily="2" charset="2"/>
              </a:rPr>
              <a:t> dirección desconocida</a:t>
            </a: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X.0.0.0, X.Y.0.0, X.Y.Z.0</a:t>
            </a:r>
            <a:r>
              <a:rPr lang="es-ES"/>
              <a:t> </a:t>
            </a:r>
            <a:r>
              <a:rPr lang="es-ES">
                <a:sym typeface="Wingdings" pitchFamily="2" charset="2"/>
              </a:rPr>
              <a:t> Direcciones de subred</a:t>
            </a: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X.255.255.255, X.Y.255.255, X.Y.Z.255</a:t>
            </a:r>
            <a:r>
              <a:rPr lang="es-ES"/>
              <a:t> </a:t>
            </a:r>
            <a:r>
              <a:rPr lang="es-ES">
                <a:sym typeface="Wingdings" pitchFamily="2" charset="2"/>
              </a:rPr>
              <a:t> direcciones de broadcast de subred</a:t>
            </a: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255.255.255.255</a:t>
            </a:r>
            <a:r>
              <a:rPr lang="es-ES"/>
              <a:t> </a:t>
            </a:r>
            <a:r>
              <a:rPr lang="es-ES">
                <a:sym typeface="Wingdings" pitchFamily="2" charset="2"/>
              </a:rPr>
              <a:t> broadcast universal</a:t>
            </a: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127.X.Y.Z</a:t>
            </a:r>
            <a:r>
              <a:rPr lang="es-ES"/>
              <a:t> </a:t>
            </a:r>
            <a:r>
              <a:rPr lang="es-ES">
                <a:sym typeface="Wingdings" pitchFamily="2" charset="2"/>
              </a:rPr>
              <a:t> direcciones para procesos internos de comunicación</a:t>
            </a: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rgbClr val="3333CC"/>
                </a:solidFill>
              </a:rPr>
              <a:t>224.X.Y.Z</a:t>
            </a:r>
            <a:r>
              <a:rPr lang="es-ES"/>
              <a:t> </a:t>
            </a:r>
            <a:r>
              <a:rPr lang="es-ES">
                <a:sym typeface="Wingdings" pitchFamily="2" charset="2"/>
              </a:rPr>
              <a:t> direcciones de multicast</a:t>
            </a:r>
          </a:p>
          <a:p>
            <a:pPr>
              <a:lnSpc>
                <a:spcPct val="90000"/>
              </a:lnSpc>
            </a:pPr>
            <a:endParaRPr lang="es-E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7) Identifica para la subred del aula la dirección de subred y la dirección de broadcast ¿De qué clase es?</a:t>
            </a:r>
          </a:p>
          <a:p>
            <a:pPr>
              <a:buFontTx/>
              <a:buNone/>
            </a:pPr>
            <a:r>
              <a:rPr lang="es-ES"/>
              <a:t>Solución:</a:t>
            </a:r>
          </a:p>
          <a:p>
            <a:pPr>
              <a:buFontTx/>
              <a:buNone/>
            </a:pPr>
            <a:r>
              <a:rPr lang="es-ES"/>
              <a:t>dirección de subred: 192.168.121.0</a:t>
            </a:r>
          </a:p>
          <a:p>
            <a:pPr>
              <a:buFontTx/>
              <a:buNone/>
            </a:pPr>
            <a:r>
              <a:rPr lang="es-ES"/>
              <a:t>dirección de broadcast: 192.168.121.255</a:t>
            </a:r>
          </a:p>
          <a:p>
            <a:pPr>
              <a:buFontTx/>
              <a:buNone/>
            </a:pPr>
            <a:r>
              <a:rPr lang="es-ES"/>
              <a:t>Clase C</a:t>
            </a:r>
          </a:p>
          <a:p>
            <a:pPr>
              <a:buFontTx/>
              <a:buNone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es-ES"/>
              <a:t>Máscara de subred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La dirección IP de un equipo </a:t>
            </a:r>
            <a:r>
              <a:rPr lang="es-ES" sz="2800" b="1"/>
              <a:t>codifica dos cosas</a:t>
            </a:r>
            <a:r>
              <a:rPr lang="es-ES" sz="2800"/>
              <a:t>:</a:t>
            </a:r>
          </a:p>
          <a:p>
            <a:pPr>
              <a:lnSpc>
                <a:spcPct val="90000"/>
              </a:lnSpc>
            </a:pPr>
            <a:r>
              <a:rPr lang="es-ES" sz="2800"/>
              <a:t>Subred a la que pertenece</a:t>
            </a:r>
          </a:p>
          <a:p>
            <a:pPr>
              <a:lnSpc>
                <a:spcPct val="90000"/>
              </a:lnSpc>
            </a:pPr>
            <a:r>
              <a:rPr lang="es-ES" sz="2800"/>
              <a:t>Identificación del equipo en su subred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El protocolo TCP/IP sabe </a:t>
            </a:r>
            <a:r>
              <a:rPr lang="es-ES" sz="2800">
                <a:solidFill>
                  <a:srgbClr val="3333CC"/>
                </a:solidFill>
              </a:rPr>
              <a:t>cómo esta codificadas estas dos cosas </a:t>
            </a:r>
            <a:r>
              <a:rPr lang="es-ES" sz="2800"/>
              <a:t>a partir de la </a:t>
            </a:r>
            <a:r>
              <a:rPr lang="es-ES" sz="2800" b="1"/>
              <a:t>máscara de subred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La máscara tiene </a:t>
            </a:r>
            <a:r>
              <a:rPr lang="es-ES" sz="2800">
                <a:solidFill>
                  <a:srgbClr val="3333CC"/>
                </a:solidFill>
              </a:rPr>
              <a:t>32 bits</a:t>
            </a:r>
            <a:r>
              <a:rPr lang="es-ES" sz="2800"/>
              <a:t> y se construye </a:t>
            </a:r>
            <a:r>
              <a:rPr lang="es-ES" sz="2800">
                <a:solidFill>
                  <a:srgbClr val="FF0000"/>
                </a:solidFill>
              </a:rPr>
              <a:t>poniendo a 1 los bits que pertenecen a la subred</a:t>
            </a:r>
            <a:r>
              <a:rPr lang="es-ES" sz="2800"/>
              <a:t> y </a:t>
            </a:r>
            <a:r>
              <a:rPr lang="es-ES" sz="2800">
                <a:solidFill>
                  <a:srgbClr val="3333CC"/>
                </a:solidFill>
              </a:rPr>
              <a:t>a 0 los bits que pertenecen al equipo. </a:t>
            </a:r>
            <a:r>
              <a:rPr lang="es-ES" sz="2800">
                <a:solidFill>
                  <a:srgbClr val="FF0000"/>
                </a:solidFill>
              </a:rPr>
              <a:t>Tanto los unos como los ceros deben aparecer consecutivos.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Ej: </a:t>
            </a:r>
            <a:r>
              <a:rPr lang="es-ES" sz="2800">
                <a:solidFill>
                  <a:schemeClr val="accent2"/>
                </a:solidFill>
              </a:rPr>
              <a:t>11111111.00000000.00000000.00000000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que en decimal es 255.0.0.0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Máscaras de subred predeterminadas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Red de clase A: 255.0.0.0 (8 bits de máscara) </a:t>
            </a:r>
          </a:p>
          <a:p>
            <a:pPr>
              <a:lnSpc>
                <a:spcPct val="90000"/>
              </a:lnSpc>
            </a:pPr>
            <a:r>
              <a:rPr lang="es-ES" sz="2800"/>
              <a:t>Red de clase B: 255.255.0.0 (16 bits de máscara)</a:t>
            </a:r>
          </a:p>
          <a:p>
            <a:pPr>
              <a:lnSpc>
                <a:spcPct val="90000"/>
              </a:lnSpc>
            </a:pPr>
            <a:r>
              <a:rPr lang="es-ES" sz="2800"/>
              <a:t>Red de clase C: 255.255.255.0 (24 bits de máscara)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 b="1"/>
              <a:t>Notación general</a:t>
            </a:r>
            <a:r>
              <a:rPr lang="es-ES" sz="2800"/>
              <a:t> para una subred: </a:t>
            </a:r>
            <a:r>
              <a:rPr lang="es-ES" sz="2800">
                <a:solidFill>
                  <a:srgbClr val="FF0000"/>
                </a:solidFill>
              </a:rPr>
              <a:t>subred/máscara de subred</a:t>
            </a:r>
            <a:r>
              <a:rPr lang="es-ES" sz="2800"/>
              <a:t>: </a:t>
            </a:r>
            <a:r>
              <a:rPr lang="es-ES" sz="2800">
                <a:solidFill>
                  <a:srgbClr val="3333CC"/>
                </a:solidFill>
              </a:rPr>
              <a:t>X.Y.Z.0/Bits_máscara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Ej: 100.0.0.0/8  es lo mismo que                 100.0.0.0/255.0.0.0</a:t>
            </a:r>
          </a:p>
        </p:txBody>
      </p:sp>
      <p:sp>
        <p:nvSpPr>
          <p:cNvPr id="310276" name="Text Box 4"/>
          <p:cNvSpPr txBox="1">
            <a:spLocks noChangeArrowheads="1"/>
          </p:cNvSpPr>
          <p:nvPr/>
        </p:nvSpPr>
        <p:spPr bwMode="auto">
          <a:xfrm>
            <a:off x="5791200" y="4495800"/>
            <a:ext cx="2133600" cy="3143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Código CIDR</a:t>
            </a:r>
          </a:p>
        </p:txBody>
      </p:sp>
      <p:sp>
        <p:nvSpPr>
          <p:cNvPr id="310277" name="Line 5"/>
          <p:cNvSpPr>
            <a:spLocks noChangeShapeType="1"/>
          </p:cNvSpPr>
          <p:nvPr/>
        </p:nvSpPr>
        <p:spPr bwMode="auto">
          <a:xfrm flipH="1">
            <a:off x="4343400" y="4724400"/>
            <a:ext cx="1371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/>
              <a:t>8) Queremos hacer una LAN de clase B en nuestra aula. Indica: dirección de subred, dirección de broadcast, máscara de subred  y el rango de direcciones posibles para los equipos de la subred.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Por ejemplo: 172.19.0.0, entonces: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172.19.255.255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255.255.0.0 ó de 16 bits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172.19.0.1 – 172.19.255.254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Subredes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José Luis García </a:t>
            </a:r>
            <a:r>
              <a:rPr lang="es-ES" dirty="0" err="1" smtClean="0"/>
              <a:t>Aparici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9) Queremos hacer una LAN de clase A en nuestra aula. Indica: dirección de subred, dirección de broadcast, máscara de subred  y el rango de direcciones posibles para los equipos de la subred.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10.0.0.0 (no es posible otra subred A si es privada)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10.255.255.255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255.0.0.0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10.0.0.1 – 10.255.255.254</a:t>
            </a:r>
          </a:p>
          <a:p>
            <a:pPr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OPERADOR </a:t>
            </a:r>
            <a:r>
              <a:rPr lang="es-ES">
                <a:solidFill>
                  <a:srgbClr val="FF0000"/>
                </a:solidFill>
              </a:rPr>
              <a:t>AND</a:t>
            </a:r>
            <a:r>
              <a:rPr lang="es-ES"/>
              <a:t> LÓGICO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s-ES"/>
              <a:t>1 AND 1 = 1</a:t>
            </a:r>
          </a:p>
          <a:p>
            <a:pPr algn="ctr">
              <a:buFontTx/>
              <a:buNone/>
            </a:pPr>
            <a:r>
              <a:rPr lang="es-ES"/>
              <a:t>1 AND 0 = 0</a:t>
            </a:r>
          </a:p>
          <a:p>
            <a:pPr algn="ctr">
              <a:buFontTx/>
              <a:buNone/>
            </a:pPr>
            <a:r>
              <a:rPr lang="es-ES"/>
              <a:t>0 AND 1 = 0</a:t>
            </a:r>
          </a:p>
          <a:p>
            <a:pPr algn="ctr">
              <a:buFontTx/>
              <a:buNone/>
            </a:pPr>
            <a:r>
              <a:rPr lang="es-ES"/>
              <a:t>0 AND 0 = 0</a:t>
            </a:r>
          </a:p>
          <a:p>
            <a:pPr algn="ctr">
              <a:buFontTx/>
              <a:buNone/>
            </a:pPr>
            <a:r>
              <a:rPr lang="es-ES"/>
              <a:t>Solo la combinación 1 AND 1 da 1, el resto de combinaciones da 0.</a:t>
            </a:r>
          </a:p>
          <a:p>
            <a:pPr>
              <a:buFontTx/>
              <a:buNone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rgbClr val="3333CC"/>
                </a:solidFill>
              </a:rPr>
              <a:t>Identificación de un nodo en una subred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15350" cy="48529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800">
                <a:solidFill>
                  <a:srgbClr val="FF0000"/>
                </a:solidFill>
              </a:rPr>
              <a:t>Dado un equipo con una IP y una máscara de subred, ¿cómo sabemos a qué subred pertenece?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Basta con hacer un </a:t>
            </a:r>
            <a:r>
              <a:rPr lang="es-ES" sz="2800">
                <a:solidFill>
                  <a:srgbClr val="FF0000"/>
                </a:solidFill>
              </a:rPr>
              <a:t>AND lógico</a:t>
            </a:r>
            <a:r>
              <a:rPr lang="es-ES" sz="2800"/>
              <a:t> entre los bits de la IP y la máscara. Ej: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128.1.1.1 = 10000000.00000001.00000001.00000001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				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255.0.0.0 = 11111111.00000000.00000000.00000000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		     = 10000000.00000000.00000000.00000000 =         		    128.0.0.0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sz="2400"/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128.1.1.1 AND 255.0.0.0 =  </a:t>
            </a:r>
            <a:r>
              <a:rPr lang="es-ES" sz="2400" b="1"/>
              <a:t>128.0.0.0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/>
              <a:t>10) Mediante la prueba del AND lógico comprueba a qué subred pertenece un equipo con IP 80.35.41.87 con máscara de subred 255.255.0.0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01010000.00100011.00101001.01010111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11111111.11111111.00000000.00000000 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01010000.00100011.00000000.00000000 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b="1"/>
              <a:t>80.35.0.0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Otras máscaras de subred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Ya hemos visto que las máscara habituales de subred serán 255.0.0.0, 255.255.0.0 y 255.255.255.0 pero hay otras máscaras de red posibles </a:t>
            </a:r>
            <a:r>
              <a:rPr lang="es-ES" u="sng"/>
              <a:t>para hacer las subredes aun más pequeñas</a:t>
            </a:r>
            <a:r>
              <a:rPr lang="es-ES"/>
              <a:t>. Suele hacerse en redes tipo C. Ejemplos de estás máscaras son: 255.255.255.128, 255.255.255.192, 255.255.255.224, 255.255.255.240, 255.255.255.248, 255.255.255.252</a:t>
            </a:r>
          </a:p>
          <a:p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EJEMPLOS</a:t>
            </a:r>
          </a:p>
        </p:txBody>
      </p:sp>
      <p:graphicFrame>
        <p:nvGraphicFramePr>
          <p:cNvPr id="324611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491038"/>
        </p:xfrm>
        <a:graphic>
          <a:graphicData uri="http://schemas.openxmlformats.org/drawingml/2006/table">
            <a:tbl>
              <a:tblPr/>
              <a:tblGrid>
                <a:gridCol w="2825750"/>
                <a:gridCol w="1697038"/>
                <a:gridCol w="1663700"/>
                <a:gridCol w="2043112"/>
              </a:tblGrid>
              <a:tr h="892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Máscara de subred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D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8 últimos bits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D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Número de subredes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D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Núm. de hosts por subred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DCFA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255.255.255.0 (la habitual)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00000000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255.255.255.128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10000000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126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255.255.255.192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11000000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255.255.255.224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11100000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255.255.255.240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11110000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255.255.255.248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11111000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32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255.255.255.252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11111100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64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SimSun" pitchFamily="2" charset="-122"/>
                          <a:cs typeface="Times New Roman" charset="0"/>
                        </a:rPr>
                        <a:t>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DC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Problema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/>
              <a:t>11)¿A qué subred pertenece un equipo de IP 192.168.3.200 con máscara de subred 255.255.255.128?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Haciendo el AND Lógico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200 = 11001000 y 128= 10000000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192.168.3. 200 AND 255.255.255.128 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/>
              <a:t>192.168.3.128 es la dirección de la subred. Como puedes observar no acaba en cero porque la máscara no es la habitual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>
                <a:solidFill>
                  <a:srgbClr val="FF0000"/>
                </a:solidFill>
              </a:rPr>
              <a:t>RECORDAR:</a:t>
            </a:r>
            <a:br>
              <a:rPr lang="es-ES" sz="4000">
                <a:solidFill>
                  <a:srgbClr val="FF0000"/>
                </a:solidFill>
              </a:rPr>
            </a:br>
            <a:r>
              <a:rPr lang="es-ES" sz="4000">
                <a:solidFill>
                  <a:srgbClr val="FF0000"/>
                </a:solidFill>
              </a:rPr>
              <a:t>Direcciones IP</a:t>
            </a:r>
            <a:endParaRPr lang="es-ES" sz="400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s-ES"/>
              <a:t>Cada dirección IP consta de </a:t>
            </a:r>
            <a:r>
              <a:rPr lang="es-ES">
                <a:solidFill>
                  <a:schemeClr val="accent2"/>
                </a:solidFill>
              </a:rPr>
              <a:t>32 bits</a:t>
            </a:r>
            <a:r>
              <a:rPr lang="es-ES"/>
              <a:t> agrupados en 4 grupos de 8 bits</a:t>
            </a:r>
          </a:p>
          <a:p>
            <a:pPr marL="609600" indent="-609600">
              <a:buFontTx/>
              <a:buNone/>
            </a:pPr>
            <a:endParaRPr lang="es-ES"/>
          </a:p>
          <a:p>
            <a:pPr marL="609600" indent="-609600"/>
            <a:r>
              <a:rPr lang="es-ES"/>
              <a:t>Estos 4 grupos suelen expresarse </a:t>
            </a:r>
            <a:r>
              <a:rPr lang="es-ES">
                <a:solidFill>
                  <a:schemeClr val="accent2"/>
                </a:solidFill>
              </a:rPr>
              <a:t>cada uno con un número decimal y son separados por puntos</a:t>
            </a:r>
          </a:p>
          <a:p>
            <a:pPr marL="609600" indent="-609600">
              <a:buFontTx/>
              <a:buNone/>
            </a:pPr>
            <a:r>
              <a:rPr lang="es-ES"/>
              <a:t>	</a:t>
            </a:r>
            <a:endParaRPr lang="es-ES">
              <a:solidFill>
                <a:srgbClr val="FF0000"/>
              </a:solidFill>
            </a:endParaRPr>
          </a:p>
          <a:p>
            <a:pPr marL="609600" indent="-609600">
              <a:buFontTx/>
              <a:buNone/>
            </a:pPr>
            <a:endParaRPr lang="es-E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 CLASES DE DIRECCIONES IP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ES" sz="2800"/>
              <a:t>DIRECCIÓN IP EN GENERAL:  </a:t>
            </a:r>
            <a:r>
              <a:rPr lang="es-ES" sz="2800">
                <a:solidFill>
                  <a:srgbClr val="FF0000"/>
                </a:solidFill>
              </a:rPr>
              <a:t>I.J.K.L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>
                <a:solidFill>
                  <a:srgbClr val="3333CC"/>
                </a:solidFill>
              </a:rPr>
              <a:t>I, J, K y L pueden variar entre 0 y 255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 u="sng">
                <a:solidFill>
                  <a:srgbClr val="FF0000"/>
                </a:solidFill>
              </a:rPr>
              <a:t>CLASES: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s-ES" sz="2800"/>
              <a:t>-  Clase A: I varía entre 1 y 127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2800"/>
              <a:t>Clase B: I varía entre 128 y 191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2800"/>
              <a:t>Clase C: I varía entre 192 y 223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2800"/>
              <a:t>Clase D: I varía entre 224 y 239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2800"/>
              <a:t>Clase E: I varía entre 240 y 255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ES" sz="2800">
                <a:solidFill>
                  <a:srgbClr val="FF0000"/>
                </a:solidFill>
              </a:rPr>
              <a:t>Las </a:t>
            </a:r>
            <a:r>
              <a:rPr lang="es-ES" sz="2800" u="sng">
                <a:solidFill>
                  <a:srgbClr val="FF0000"/>
                </a:solidFill>
              </a:rPr>
              <a:t>direcciones IP de los equipos</a:t>
            </a:r>
            <a:r>
              <a:rPr lang="es-ES" sz="2800">
                <a:solidFill>
                  <a:srgbClr val="FF0000"/>
                </a:solidFill>
              </a:rPr>
              <a:t> tienen que ser de clase A, B ó C</a:t>
            </a:r>
          </a:p>
          <a:p>
            <a:pPr>
              <a:lnSpc>
                <a:spcPct val="80000"/>
              </a:lnSpc>
              <a:buFontTx/>
              <a:buNone/>
            </a:pPr>
            <a:endParaRPr lang="es-E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RECORDAR:</a:t>
            </a:r>
            <a:br>
              <a:rPr lang="es-ES"/>
            </a:br>
            <a:r>
              <a:rPr lang="es-ES"/>
              <a:t>Tipos de direcciones IP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s-ES">
                <a:solidFill>
                  <a:srgbClr val="FF0000"/>
                </a:solidFill>
              </a:rPr>
              <a:t>Públicas:</a:t>
            </a:r>
            <a:r>
              <a:rPr lang="es-ES"/>
              <a:t> para Internet</a:t>
            </a:r>
          </a:p>
          <a:p>
            <a:pPr lvl="1"/>
            <a:r>
              <a:rPr lang="es-ES">
                <a:solidFill>
                  <a:srgbClr val="FF0000"/>
                </a:solidFill>
              </a:rPr>
              <a:t>Privadas:</a:t>
            </a:r>
            <a:r>
              <a:rPr lang="es-ES"/>
              <a:t> solo para equipos de una misma red privada y NO se pueden utilizar en equipos conectados directamente en Internet.</a:t>
            </a:r>
          </a:p>
          <a:p>
            <a:pPr lvl="1">
              <a:buFontTx/>
              <a:buNone/>
            </a:pPr>
            <a:r>
              <a:rPr lang="es-ES"/>
              <a:t>	</a:t>
            </a:r>
            <a:r>
              <a:rPr lang="es-ES">
                <a:sym typeface="Wingdings" pitchFamily="2" charset="2"/>
              </a:rPr>
              <a:t></a:t>
            </a:r>
            <a:r>
              <a:rPr lang="es-ES"/>
              <a:t>Están reservados los siguientes rangos de direcciones IP: </a:t>
            </a:r>
          </a:p>
          <a:p>
            <a:pPr lvl="2"/>
            <a:r>
              <a:rPr lang="es-ES"/>
              <a:t>Del </a:t>
            </a:r>
            <a:r>
              <a:rPr lang="es-ES">
                <a:solidFill>
                  <a:srgbClr val="FF0000"/>
                </a:solidFill>
              </a:rPr>
              <a:t>10</a:t>
            </a:r>
            <a:r>
              <a:rPr lang="es-ES"/>
              <a:t>.0.0.0 al 10.255.255.255 </a:t>
            </a:r>
            <a:r>
              <a:rPr lang="es-ES">
                <a:sym typeface="Wingdings" pitchFamily="2" charset="2"/>
              </a:rPr>
              <a:t> </a:t>
            </a:r>
            <a:r>
              <a:rPr lang="es-ES">
                <a:solidFill>
                  <a:srgbClr val="FF0000"/>
                </a:solidFill>
                <a:sym typeface="Wingdings" pitchFamily="2" charset="2"/>
              </a:rPr>
              <a:t>CLASE A</a:t>
            </a:r>
            <a:endParaRPr lang="es-ES">
              <a:solidFill>
                <a:srgbClr val="FF0000"/>
              </a:solidFill>
            </a:endParaRPr>
          </a:p>
          <a:p>
            <a:pPr lvl="2"/>
            <a:r>
              <a:rPr lang="es-ES"/>
              <a:t>Del </a:t>
            </a:r>
            <a:r>
              <a:rPr lang="es-ES">
                <a:solidFill>
                  <a:srgbClr val="FF0000"/>
                </a:solidFill>
              </a:rPr>
              <a:t>172</a:t>
            </a:r>
            <a:r>
              <a:rPr lang="es-ES"/>
              <a:t>.16.0.0 al172.31.255.255 </a:t>
            </a:r>
            <a:r>
              <a:rPr lang="es-ES">
                <a:sym typeface="Wingdings" pitchFamily="2" charset="2"/>
              </a:rPr>
              <a:t> </a:t>
            </a:r>
            <a:r>
              <a:rPr lang="es-ES">
                <a:solidFill>
                  <a:srgbClr val="FF0000"/>
                </a:solidFill>
                <a:sym typeface="Wingdings" pitchFamily="2" charset="2"/>
              </a:rPr>
              <a:t>CLASE B</a:t>
            </a:r>
            <a:endParaRPr lang="es-ES">
              <a:solidFill>
                <a:srgbClr val="FF0000"/>
              </a:solidFill>
            </a:endParaRPr>
          </a:p>
          <a:p>
            <a:pPr lvl="2"/>
            <a:r>
              <a:rPr lang="es-ES"/>
              <a:t>Del </a:t>
            </a:r>
            <a:r>
              <a:rPr lang="es-ES">
                <a:solidFill>
                  <a:srgbClr val="FF0000"/>
                </a:solidFill>
              </a:rPr>
              <a:t>192.</a:t>
            </a:r>
            <a:r>
              <a:rPr lang="es-ES"/>
              <a:t>168.0.0 al 192.168.255.255 </a:t>
            </a:r>
            <a:r>
              <a:rPr lang="es-ES">
                <a:sym typeface="Wingdings" pitchFamily="2" charset="2"/>
              </a:rPr>
              <a:t> </a:t>
            </a:r>
            <a:r>
              <a:rPr lang="es-ES">
                <a:solidFill>
                  <a:srgbClr val="FF0000"/>
                </a:solidFill>
                <a:sym typeface="Wingdings" pitchFamily="2" charset="2"/>
              </a:rPr>
              <a:t>CLASE C</a:t>
            </a:r>
            <a:endParaRPr lang="es-ES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>
                <a:solidFill>
                  <a:srgbClr val="FF0000"/>
                </a:solidFill>
              </a:rPr>
              <a:t>Máscaras de subred predeterminadas para las clases A, B y C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320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4800"/>
              <a:t>Clase A: 255.0.0.0 </a:t>
            </a:r>
          </a:p>
          <a:p>
            <a:pPr>
              <a:lnSpc>
                <a:spcPct val="90000"/>
              </a:lnSpc>
            </a:pPr>
            <a:r>
              <a:rPr lang="es-ES" sz="4800"/>
              <a:t>Clase B: 255.255.0.0</a:t>
            </a:r>
          </a:p>
          <a:p>
            <a:pPr>
              <a:lnSpc>
                <a:spcPct val="90000"/>
              </a:lnSpc>
            </a:pPr>
            <a:r>
              <a:rPr lang="es-ES" sz="4800"/>
              <a:t>Clase C: 255.255.255.0</a:t>
            </a:r>
          </a:p>
          <a:p>
            <a:pPr>
              <a:lnSpc>
                <a:spcPct val="90000"/>
              </a:lnSpc>
              <a:buFont typeface="Wingdings" pitchFamily="2" charset="2"/>
              <a:buChar char="à"/>
            </a:pPr>
            <a:r>
              <a:rPr lang="es-ES">
                <a:sym typeface="Wingdings" pitchFamily="2" charset="2"/>
              </a:rPr>
              <a:t>Están son las que se utilizan las mayoría de las veces. </a:t>
            </a:r>
          </a:p>
          <a:p>
            <a:pPr>
              <a:lnSpc>
                <a:spcPct val="90000"/>
              </a:lnSpc>
              <a:buFont typeface="Wingdings" pitchFamily="2" charset="2"/>
              <a:buChar char="à"/>
            </a:pPr>
            <a:r>
              <a:rPr lang="es-ES">
                <a:sym typeface="Wingdings" pitchFamily="2" charset="2"/>
              </a:rPr>
              <a:t>Más adelante explicaremos qué es una máscara de subred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>
                <a:solidFill>
                  <a:srgbClr val="FF0000"/>
                </a:solidFill>
              </a:rPr>
              <a:t>Direcciones IP que denotan una subred </a:t>
            </a:r>
            <a:r>
              <a:rPr lang="es-ES" sz="2400">
                <a:solidFill>
                  <a:srgbClr val="FF0000"/>
                </a:solidFill>
              </a:rPr>
              <a:t>(con máscara de subred predeterminada para cada clase)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800"/>
              <a:t>-  Clase A: </a:t>
            </a:r>
            <a:r>
              <a:rPr lang="es-ES" sz="2800">
                <a:solidFill>
                  <a:srgbClr val="FF0000"/>
                </a:solidFill>
              </a:rPr>
              <a:t>X.0.0.0</a:t>
            </a:r>
            <a:r>
              <a:rPr lang="es-ES" sz="2800"/>
              <a:t>. con X entre 1 y 126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ES" sz="2800"/>
              <a:t>Clase B: </a:t>
            </a:r>
            <a:r>
              <a:rPr lang="es-ES" sz="2800">
                <a:solidFill>
                  <a:srgbClr val="FF0000"/>
                </a:solidFill>
              </a:rPr>
              <a:t>X.Y.0.0</a:t>
            </a:r>
            <a:r>
              <a:rPr lang="es-ES" sz="2800"/>
              <a:t> con X entre 128 y 191,  con Y entre 0 y 255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s-ES" sz="2800"/>
              <a:t>Clase C: </a:t>
            </a:r>
            <a:r>
              <a:rPr lang="es-ES" sz="2800">
                <a:solidFill>
                  <a:srgbClr val="FF0000"/>
                </a:solidFill>
              </a:rPr>
              <a:t>X.Y.Z.0</a:t>
            </a:r>
            <a:r>
              <a:rPr lang="es-ES" sz="2800"/>
              <a:t> con X entre 192 y 223, con Y y Z entre 0 y 255</a:t>
            </a:r>
          </a:p>
          <a:p>
            <a:pPr>
              <a:lnSpc>
                <a:spcPct val="90000"/>
              </a:lnSpc>
              <a:buFont typeface="Wingdings" pitchFamily="2" charset="2"/>
              <a:buChar char="à"/>
            </a:pPr>
            <a:r>
              <a:rPr lang="es-ES" sz="2800">
                <a:solidFill>
                  <a:schemeClr val="accent2"/>
                </a:solidFill>
                <a:sym typeface="Wingdings" pitchFamily="2" charset="2"/>
              </a:rPr>
              <a:t>Una  IP de clase A, B ó C que acabe en CERO y utilice una máscara de subred predeterminada,  es una </a:t>
            </a:r>
            <a:r>
              <a:rPr lang="es-ES" sz="2800" u="sng">
                <a:solidFill>
                  <a:schemeClr val="accent2"/>
                </a:solidFill>
                <a:sym typeface="Wingdings" pitchFamily="2" charset="2"/>
              </a:rPr>
              <a:t>dirección de subred.</a:t>
            </a:r>
            <a:r>
              <a:rPr lang="es-ES" sz="2800">
                <a:sym typeface="Wingdings" pitchFamily="2" charset="2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à"/>
            </a:pPr>
            <a:r>
              <a:rPr lang="es-ES" sz="2800">
                <a:solidFill>
                  <a:srgbClr val="FF0000"/>
                </a:solidFill>
              </a:rPr>
              <a:t>Una dirección de subred engloba a todos lo equipos que forman la subred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Actividades hoja 6.1</a:t>
            </a:r>
          </a:p>
        </p:txBody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"/>
              <a:t>1) Identifica si las siguiente direcciones IP pueden representar una dirección de subred:</a:t>
            </a:r>
          </a:p>
          <a:p>
            <a:pPr>
              <a:buFontTx/>
              <a:buNone/>
            </a:pPr>
            <a:r>
              <a:rPr lang="es-ES"/>
              <a:t>23.0.0.0, 80.35.0.0, 128.89.45.0, 192.168.123.1, 195.0.0.0, 189.54.0.0, 168.12.0.0, 6.8.0.0</a:t>
            </a:r>
          </a:p>
          <a:p>
            <a:pPr>
              <a:buFontTx/>
              <a:buNone/>
            </a:pP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1759</Words>
  <Application>Microsoft Office PowerPoint</Application>
  <PresentationFormat>Presentación en pantalla (4:3)</PresentationFormat>
  <Paragraphs>270</Paragraphs>
  <Slides>36</Slides>
  <Notes>33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Tema de Office</vt:lpstr>
      <vt:lpstr>¿Qué es una subred?</vt:lpstr>
      <vt:lpstr>Ejemplos de subredes</vt:lpstr>
      <vt:lpstr>Subredes</vt:lpstr>
      <vt:lpstr>RECORDAR: Direcciones IP</vt:lpstr>
      <vt:lpstr> CLASES DE DIRECCIONES IP</vt:lpstr>
      <vt:lpstr>RECORDAR: Tipos de direcciones IP</vt:lpstr>
      <vt:lpstr>Máscaras de subred predeterminadas para las clases A, B y C</vt:lpstr>
      <vt:lpstr>Direcciones IP que denotan una subred (con máscara de subred predeterminada para cada clase)</vt:lpstr>
      <vt:lpstr>Actividades hoja 6.1</vt:lpstr>
      <vt:lpstr>Direcciones de Broadcast de subred  (con máscara de subred predeterminada para cada clase)</vt:lpstr>
      <vt:lpstr>Actividades hoja 6.1</vt:lpstr>
      <vt:lpstr>Combinaciones</vt:lpstr>
      <vt:lpstr>Clases de subredes y equipos  con máscara de subred predeterminada para cada clase: amplitud de una subred y nº de equipos posibles en la subred</vt:lpstr>
      <vt:lpstr>Clase A</vt:lpstr>
      <vt:lpstr>Actividades hoja 6.1</vt:lpstr>
      <vt:lpstr>Diapositiva 16</vt:lpstr>
      <vt:lpstr>Actividades hoja 6.1</vt:lpstr>
      <vt:lpstr>Diapositiva 18</vt:lpstr>
      <vt:lpstr>Ejemplo</vt:lpstr>
      <vt:lpstr>Actividades hoja 6.1</vt:lpstr>
      <vt:lpstr>Direcciones de clase D</vt:lpstr>
      <vt:lpstr>Direcciones de clase E</vt:lpstr>
      <vt:lpstr>Resumen (con máscara de subred predeterminada para cada clase)</vt:lpstr>
      <vt:lpstr>Actividades hoja 6.1</vt:lpstr>
      <vt:lpstr>RESUMEN DIRECCIONES IP ESPECIALES</vt:lpstr>
      <vt:lpstr>Actividades hoja 6.1</vt:lpstr>
      <vt:lpstr>Máscara de subred</vt:lpstr>
      <vt:lpstr>Máscaras de subred predeterminadas</vt:lpstr>
      <vt:lpstr>Actividades hoja 6.1</vt:lpstr>
      <vt:lpstr>Diapositiva 30</vt:lpstr>
      <vt:lpstr>OPERADOR AND LÓGICO</vt:lpstr>
      <vt:lpstr>Identificación de un nodo en una subred</vt:lpstr>
      <vt:lpstr>Actividades hoja 6.1</vt:lpstr>
      <vt:lpstr>Otras máscaras de subred</vt:lpstr>
      <vt:lpstr>EJEMPLOS</vt:lpstr>
      <vt:lpstr>Problema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una subred?</dc:title>
  <dc:creator>joseyrut</dc:creator>
  <cp:lastModifiedBy>joseyrut</cp:lastModifiedBy>
  <cp:revision>1</cp:revision>
  <dcterms:created xsi:type="dcterms:W3CDTF">2014-05-26T19:56:10Z</dcterms:created>
  <dcterms:modified xsi:type="dcterms:W3CDTF">2014-05-26T19:57:14Z</dcterms:modified>
</cp:coreProperties>
</file>